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40" r:id="rId1"/>
  </p:sldMasterIdLst>
  <p:notesMasterIdLst>
    <p:notesMasterId r:id="rId48"/>
  </p:notesMasterIdLst>
  <p:sldIdLst>
    <p:sldId id="256" r:id="rId2"/>
    <p:sldId id="257" r:id="rId3"/>
    <p:sldId id="260" r:id="rId4"/>
    <p:sldId id="259" r:id="rId5"/>
    <p:sldId id="320" r:id="rId6"/>
    <p:sldId id="261" r:id="rId7"/>
    <p:sldId id="263" r:id="rId8"/>
    <p:sldId id="264" r:id="rId9"/>
    <p:sldId id="262" r:id="rId10"/>
    <p:sldId id="265" r:id="rId11"/>
    <p:sldId id="266" r:id="rId12"/>
    <p:sldId id="268" r:id="rId13"/>
    <p:sldId id="269" r:id="rId14"/>
    <p:sldId id="271" r:id="rId15"/>
    <p:sldId id="273" r:id="rId16"/>
    <p:sldId id="272" r:id="rId17"/>
    <p:sldId id="321" r:id="rId18"/>
    <p:sldId id="288" r:id="rId19"/>
    <p:sldId id="275" r:id="rId20"/>
    <p:sldId id="311" r:id="rId21"/>
    <p:sldId id="276" r:id="rId22"/>
    <p:sldId id="284" r:id="rId23"/>
    <p:sldId id="308" r:id="rId24"/>
    <p:sldId id="278" r:id="rId25"/>
    <p:sldId id="279" r:id="rId26"/>
    <p:sldId id="280" r:id="rId27"/>
    <p:sldId id="281" r:id="rId28"/>
    <p:sldId id="282" r:id="rId29"/>
    <p:sldId id="283" r:id="rId30"/>
    <p:sldId id="319" r:id="rId31"/>
    <p:sldId id="315" r:id="rId32"/>
    <p:sldId id="298" r:id="rId33"/>
    <p:sldId id="290" r:id="rId34"/>
    <p:sldId id="291" r:id="rId35"/>
    <p:sldId id="313" r:id="rId36"/>
    <p:sldId id="292" r:id="rId37"/>
    <p:sldId id="296" r:id="rId38"/>
    <p:sldId id="297" r:id="rId39"/>
    <p:sldId id="299" r:id="rId40"/>
    <p:sldId id="300" r:id="rId41"/>
    <p:sldId id="301" r:id="rId42"/>
    <p:sldId id="303" r:id="rId43"/>
    <p:sldId id="304" r:id="rId44"/>
    <p:sldId id="305" r:id="rId45"/>
    <p:sldId id="307" r:id="rId46"/>
    <p:sldId id="309"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72" autoAdjust="0"/>
    <p:restoredTop sz="76870" autoAdjust="0"/>
  </p:normalViewPr>
  <p:slideViewPr>
    <p:cSldViewPr snapToGrid="0">
      <p:cViewPr varScale="1">
        <p:scale>
          <a:sx n="63" d="100"/>
          <a:sy n="63" d="100"/>
        </p:scale>
        <p:origin x="72" y="144"/>
      </p:cViewPr>
      <p:guideLst/>
    </p:cSldViewPr>
  </p:slideViewPr>
  <p:notesTextViewPr>
    <p:cViewPr>
      <p:scale>
        <a:sx n="1" d="1"/>
        <a:sy n="1" d="1"/>
      </p:scale>
      <p:origin x="0" y="0"/>
    </p:cViewPr>
  </p:notesTextViewPr>
  <p:notesViewPr>
    <p:cSldViewPr snapToGrid="0">
      <p:cViewPr varScale="1">
        <p:scale>
          <a:sx n="62" d="100"/>
          <a:sy n="62" d="100"/>
        </p:scale>
        <p:origin x="2322" y="5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262FC8-39A7-46FB-A857-266F8410F5A0}" type="datetimeFigureOut">
              <a:rPr lang="en-US" smtClean="0"/>
              <a:t>11/12/2023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6CDB43-6106-402B-93A0-8DBAC02B70B5}" type="slidenum">
              <a:rPr lang="en-US" smtClean="0"/>
              <a:t>‹#›</a:t>
            </a:fld>
            <a:endParaRPr lang="en-US"/>
          </a:p>
        </p:txBody>
      </p:sp>
    </p:spTree>
    <p:extLst>
      <p:ext uri="{BB962C8B-B14F-4D97-AF65-F5344CB8AC3E}">
        <p14:creationId xmlns:p14="http://schemas.microsoft.com/office/powerpoint/2010/main" val="1703753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deck helps you present interesting aspects of The Family History Guide website. The screen are intended only as prompts to help guide your presentation; each slide should. The approximate time needed for the presentation is 50-55 minutes. Each slide has a number and title on the left, and menu locations on the right. The upcoming slide title is shown in the lower right. </a:t>
            </a:r>
          </a:p>
          <a:p>
            <a:endParaRPr lang="en-US" dirty="0"/>
          </a:p>
          <a:p>
            <a:r>
              <a:rPr lang="en-US" b="1" dirty="0"/>
              <a:t>How to Use the Slides (full monitors or laptops)</a:t>
            </a:r>
          </a:p>
          <a:p>
            <a:endParaRPr lang="en-US" dirty="0"/>
          </a:p>
          <a:p>
            <a:pPr marL="228600" indent="-228600">
              <a:buAutoNum type="arabicPeriod"/>
            </a:pPr>
            <a:r>
              <a:rPr lang="en-US" dirty="0"/>
              <a:t>Study the notes on each slide. You may customize the notes as needed. Items marked with asterisks are actions; other items are things you explain.</a:t>
            </a:r>
          </a:p>
          <a:p>
            <a:pPr marL="228600" indent="-228600">
              <a:buAutoNum type="arabicPeriod"/>
            </a:pPr>
            <a:r>
              <a:rPr lang="en-US" dirty="0"/>
              <a:t>Before presenting, in PowerPoint select “Set Up Slide Show” and select “Browsed by an Individual” so the slides don’t take up the full screen.</a:t>
            </a:r>
          </a:p>
          <a:p>
            <a:pPr marL="228600" indent="-228600">
              <a:buAutoNum type="arabicPeriod"/>
            </a:pPr>
            <a:r>
              <a:rPr lang="en-US" dirty="0"/>
              <a:t>Start the slide show and size the window to about 4x6 inches, in the lower left of your screen.</a:t>
            </a:r>
          </a:p>
          <a:p>
            <a:pPr marL="228600" indent="-228600">
              <a:buAutoNum type="arabicPeriod"/>
            </a:pPr>
            <a:r>
              <a:rPr lang="en-US" dirty="0"/>
              <a:t>Open the Home Page of The Family History Guide and size the browser window so it takes up nearly all of the screen, covering the PowerPoint slides.</a:t>
            </a:r>
          </a:p>
          <a:p>
            <a:pPr marL="228600" indent="-228600">
              <a:buAutoNum type="arabicPeriod"/>
            </a:pPr>
            <a:r>
              <a:rPr lang="en-US" dirty="0"/>
              <a:t>When you start the presentation, click the PowerPoint icon in the bottom tray to bring the opening slide forward. Click to advance to Item 1, and then click the window with The Family History Guide to proceed. Each time you want to advance a slide, click the PowerPoint icon and repeat the process.</a:t>
            </a:r>
          </a:p>
          <a:p>
            <a:pPr marL="228600" indent="-228600">
              <a:buAutoNum type="arabicPeriod"/>
            </a:pPr>
            <a:endParaRPr lang="en-US" dirty="0"/>
          </a:p>
          <a:p>
            <a:pPr marL="0" indent="0">
              <a:buNone/>
            </a:pPr>
            <a:r>
              <a:rPr lang="en-US" dirty="0"/>
              <a:t>Note: Do </a:t>
            </a:r>
            <a:r>
              <a:rPr lang="en-US" i="1" dirty="0"/>
              <a:t>not</a:t>
            </a:r>
            <a:r>
              <a:rPr lang="en-US" dirty="0"/>
              <a:t> add screenshots of The Family History Guide to this slide deck. Instead, show The Family History Guide directly from the website.</a:t>
            </a:r>
          </a:p>
        </p:txBody>
      </p:sp>
      <p:sp>
        <p:nvSpPr>
          <p:cNvPr id="4" name="Slide Number Placeholder 3"/>
          <p:cNvSpPr>
            <a:spLocks noGrp="1"/>
          </p:cNvSpPr>
          <p:nvPr>
            <p:ph type="sldNum" sz="quarter" idx="5"/>
          </p:nvPr>
        </p:nvSpPr>
        <p:spPr/>
        <p:txBody>
          <a:bodyPr/>
          <a:lstStyle/>
          <a:p>
            <a:fld id="{B16CDB43-6106-402B-93A0-8DBAC02B70B5}" type="slidenum">
              <a:rPr lang="en-US" smtClean="0"/>
              <a:t>1</a:t>
            </a:fld>
            <a:endParaRPr lang="en-US"/>
          </a:p>
        </p:txBody>
      </p:sp>
    </p:spTree>
    <p:extLst>
      <p:ext uri="{BB962C8B-B14F-4D97-AF65-F5344CB8AC3E}">
        <p14:creationId xmlns:p14="http://schemas.microsoft.com/office/powerpoint/2010/main" val="26915486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Intro menu, select Topics and then show one of the links.</a:t>
            </a:r>
          </a:p>
        </p:txBody>
      </p:sp>
      <p:sp>
        <p:nvSpPr>
          <p:cNvPr id="4" name="Slide Number Placeholder 3"/>
          <p:cNvSpPr>
            <a:spLocks noGrp="1"/>
          </p:cNvSpPr>
          <p:nvPr>
            <p:ph type="sldNum" sz="quarter" idx="5"/>
          </p:nvPr>
        </p:nvSpPr>
        <p:spPr/>
        <p:txBody>
          <a:bodyPr/>
          <a:lstStyle/>
          <a:p>
            <a:fld id="{B16CDB43-6106-402B-93A0-8DBAC02B70B5}" type="slidenum">
              <a:rPr lang="en-US" smtClean="0"/>
              <a:t>10</a:t>
            </a:fld>
            <a:endParaRPr lang="en-US"/>
          </a:p>
        </p:txBody>
      </p:sp>
    </p:spTree>
    <p:extLst>
      <p:ext uri="{BB962C8B-B14F-4D97-AF65-F5344CB8AC3E}">
        <p14:creationId xmlns:p14="http://schemas.microsoft.com/office/powerpoint/2010/main" val="2592858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Intro menu, select Features Help. </a:t>
            </a:r>
          </a:p>
          <a:p>
            <a:endParaRPr lang="en-US" dirty="0"/>
          </a:p>
          <a:p>
            <a:r>
              <a:rPr lang="en-US" dirty="0"/>
              <a:t>*Describe the purpose of the page, and scroll through a couple of items.</a:t>
            </a:r>
          </a:p>
        </p:txBody>
      </p:sp>
      <p:sp>
        <p:nvSpPr>
          <p:cNvPr id="4" name="Slide Number Placeholder 3"/>
          <p:cNvSpPr>
            <a:spLocks noGrp="1"/>
          </p:cNvSpPr>
          <p:nvPr>
            <p:ph type="sldNum" sz="quarter" idx="5"/>
          </p:nvPr>
        </p:nvSpPr>
        <p:spPr/>
        <p:txBody>
          <a:bodyPr/>
          <a:lstStyle/>
          <a:p>
            <a:fld id="{B16CDB43-6106-402B-93A0-8DBAC02B70B5}" type="slidenum">
              <a:rPr lang="en-US" smtClean="0"/>
              <a:t>11</a:t>
            </a:fld>
            <a:endParaRPr lang="en-US"/>
          </a:p>
        </p:txBody>
      </p:sp>
    </p:spTree>
    <p:extLst>
      <p:ext uri="{BB962C8B-B14F-4D97-AF65-F5344CB8AC3E}">
        <p14:creationId xmlns:p14="http://schemas.microsoft.com/office/powerpoint/2010/main" val="1607426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Intro menu, select Learning System.</a:t>
            </a:r>
          </a:p>
          <a:p>
            <a:endParaRPr lang="en-US" dirty="0"/>
          </a:p>
          <a:p>
            <a:r>
              <a:rPr lang="en-US" dirty="0"/>
              <a:t>*Show the picture of the boxes for Projects, Goals, and Choices. Explain that Projects are like large boxes of information, Goals are like medium boxes, and Choices are the smaller boxes that contain steps and links to articles and videos.</a:t>
            </a:r>
          </a:p>
          <a:p>
            <a:endParaRPr lang="en-US" dirty="0"/>
          </a:p>
          <a:p>
            <a:r>
              <a:rPr lang="en-US" dirty="0"/>
              <a:t>The next Item (13) demonstrates Projects and Goals in more depth.</a:t>
            </a:r>
          </a:p>
        </p:txBody>
      </p:sp>
      <p:sp>
        <p:nvSpPr>
          <p:cNvPr id="4" name="Slide Number Placeholder 3"/>
          <p:cNvSpPr>
            <a:spLocks noGrp="1"/>
          </p:cNvSpPr>
          <p:nvPr>
            <p:ph type="sldNum" sz="quarter" idx="5"/>
          </p:nvPr>
        </p:nvSpPr>
        <p:spPr/>
        <p:txBody>
          <a:bodyPr/>
          <a:lstStyle/>
          <a:p>
            <a:fld id="{B16CDB43-6106-402B-93A0-8DBAC02B70B5}" type="slidenum">
              <a:rPr lang="en-US" smtClean="0"/>
              <a:t>12</a:t>
            </a:fld>
            <a:endParaRPr lang="en-US"/>
          </a:p>
        </p:txBody>
      </p:sp>
    </p:spTree>
    <p:extLst>
      <p:ext uri="{BB962C8B-B14F-4D97-AF65-F5344CB8AC3E}">
        <p14:creationId xmlns:p14="http://schemas.microsoft.com/office/powerpoint/2010/main" val="23296111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*Hover over the FamilySearch, Ancestry, </a:t>
            </a:r>
            <a:r>
              <a:rPr lang="en-US" dirty="0" err="1"/>
              <a:t>MyHeritage</a:t>
            </a:r>
            <a:r>
              <a:rPr lang="en-US" dirty="0"/>
              <a:t>, and </a:t>
            </a:r>
            <a:r>
              <a:rPr lang="en-US" dirty="0" err="1"/>
              <a:t>Findmypast</a:t>
            </a:r>
            <a:r>
              <a:rPr lang="en-US" dirty="0"/>
              <a:t> menus to show the lists of Projects.</a:t>
            </a:r>
          </a:p>
          <a:p>
            <a:endParaRPr lang="en-US" dirty="0"/>
          </a:p>
          <a:p>
            <a:r>
              <a:rPr lang="en-US" dirty="0"/>
              <a:t>*Select FamilySearch Project 1 to demonstrate. (If the audience is more geared to a different partner, use Project 2 for that partner.)</a:t>
            </a:r>
          </a:p>
          <a:p>
            <a:endParaRPr lang="en-US" dirty="0"/>
          </a:p>
          <a:p>
            <a:r>
              <a:rPr lang="en-US" dirty="0"/>
              <a:t>*Hover over the Goals in the header area and select one or two; then return to Goal 1. Explain that all Projects have a header area for Goals.</a:t>
            </a:r>
          </a:p>
        </p:txBody>
      </p:sp>
      <p:sp>
        <p:nvSpPr>
          <p:cNvPr id="4" name="Slide Number Placeholder 3"/>
          <p:cNvSpPr>
            <a:spLocks noGrp="1"/>
          </p:cNvSpPr>
          <p:nvPr>
            <p:ph type="sldNum" sz="quarter" idx="5"/>
          </p:nvPr>
        </p:nvSpPr>
        <p:spPr/>
        <p:txBody>
          <a:bodyPr/>
          <a:lstStyle/>
          <a:p>
            <a:fld id="{B16CDB43-6106-402B-93A0-8DBAC02B70B5}" type="slidenum">
              <a:rPr lang="en-US" smtClean="0"/>
              <a:t>13</a:t>
            </a:fld>
            <a:endParaRPr lang="en-US"/>
          </a:p>
        </p:txBody>
      </p:sp>
    </p:spTree>
    <p:extLst>
      <p:ext uri="{BB962C8B-B14F-4D97-AF65-F5344CB8AC3E}">
        <p14:creationId xmlns:p14="http://schemas.microsoft.com/office/powerpoint/2010/main" val="5781375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first link to an article and explain that it opens in a separate tab (as do video links).</a:t>
            </a:r>
          </a:p>
          <a:p>
            <a:endParaRPr lang="en-US" dirty="0"/>
          </a:p>
          <a:p>
            <a:r>
              <a:rPr lang="en-US" dirty="0"/>
              <a:t>*Open and explain the first Summary link.</a:t>
            </a:r>
          </a:p>
          <a:p>
            <a:endParaRPr lang="en-US" dirty="0"/>
          </a:p>
          <a:p>
            <a:r>
              <a:rPr lang="en-US" dirty="0"/>
              <a:t>*Open and explain the first Exercise link.</a:t>
            </a:r>
          </a:p>
          <a:p>
            <a:endParaRPr lang="en-US" dirty="0"/>
          </a:p>
          <a:p>
            <a:r>
              <a:rPr lang="en-US" dirty="0"/>
              <a:t>*Close an individual Choice and open it again, explaining what happens.</a:t>
            </a:r>
          </a:p>
          <a:p>
            <a:endParaRPr lang="en-US" dirty="0"/>
          </a:p>
          <a:p>
            <a:r>
              <a:rPr lang="en-US" dirty="0"/>
              <a:t>*Demonstrate the Close/Open Choices button.</a:t>
            </a:r>
          </a:p>
          <a:p>
            <a:endParaRPr lang="en-US" dirty="0"/>
          </a:p>
          <a:p>
            <a:endParaRPr lang="en-US" dirty="0"/>
          </a:p>
        </p:txBody>
      </p:sp>
      <p:sp>
        <p:nvSpPr>
          <p:cNvPr id="4" name="Slide Number Placeholder 3"/>
          <p:cNvSpPr>
            <a:spLocks noGrp="1"/>
          </p:cNvSpPr>
          <p:nvPr>
            <p:ph type="sldNum" sz="quarter" idx="5"/>
          </p:nvPr>
        </p:nvSpPr>
        <p:spPr/>
        <p:txBody>
          <a:bodyPr/>
          <a:lstStyle/>
          <a:p>
            <a:fld id="{B16CDB43-6106-402B-93A0-8DBAC02B70B5}" type="slidenum">
              <a:rPr lang="en-US" smtClean="0"/>
              <a:t>14</a:t>
            </a:fld>
            <a:endParaRPr lang="en-US"/>
          </a:p>
        </p:txBody>
      </p:sp>
    </p:spTree>
    <p:extLst>
      <p:ext uri="{BB962C8B-B14F-4D97-AF65-F5344CB8AC3E}">
        <p14:creationId xmlns:p14="http://schemas.microsoft.com/office/powerpoint/2010/main" val="33261793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no printed manual for The Family History Guide (too big, too hard to maintain a manual due to frequent updates).</a:t>
            </a:r>
          </a:p>
          <a:p>
            <a:endParaRPr lang="en-US" dirty="0"/>
          </a:p>
          <a:p>
            <a:r>
              <a:rPr lang="en-US" dirty="0"/>
              <a:t>*Click Print in the header. Explain that it’s a “selective” print feature.</a:t>
            </a:r>
          </a:p>
          <a:p>
            <a:endParaRPr lang="en-US" dirty="0"/>
          </a:p>
          <a:p>
            <a:r>
              <a:rPr lang="en-US" dirty="0"/>
              <a:t>*Click to remove a few items on the page, such as the summary items and a graphic.</a:t>
            </a:r>
          </a:p>
          <a:p>
            <a:endParaRPr lang="en-US" dirty="0"/>
          </a:p>
          <a:p>
            <a:r>
              <a:rPr lang="en-US" dirty="0"/>
              <a:t>*Click Undo for each item you removed, and show that the items are back again.</a:t>
            </a:r>
          </a:p>
          <a:p>
            <a:endParaRPr lang="en-US" dirty="0"/>
          </a:p>
          <a:p>
            <a:r>
              <a:rPr lang="en-US" dirty="0"/>
              <a:t>*Show the PDF and Print (paper) buttons.</a:t>
            </a:r>
          </a:p>
        </p:txBody>
      </p:sp>
      <p:sp>
        <p:nvSpPr>
          <p:cNvPr id="4" name="Slide Number Placeholder 3"/>
          <p:cNvSpPr>
            <a:spLocks noGrp="1"/>
          </p:cNvSpPr>
          <p:nvPr>
            <p:ph type="sldNum" sz="quarter" idx="5"/>
          </p:nvPr>
        </p:nvSpPr>
        <p:spPr/>
        <p:txBody>
          <a:bodyPr/>
          <a:lstStyle/>
          <a:p>
            <a:fld id="{B16CDB43-6106-402B-93A0-8DBAC02B70B5}" type="slidenum">
              <a:rPr lang="en-US" smtClean="0"/>
              <a:t>15</a:t>
            </a:fld>
            <a:endParaRPr lang="en-US"/>
          </a:p>
        </p:txBody>
      </p:sp>
    </p:spTree>
    <p:extLst>
      <p:ext uri="{BB962C8B-B14F-4D97-AF65-F5344CB8AC3E}">
        <p14:creationId xmlns:p14="http://schemas.microsoft.com/office/powerpoint/2010/main" val="21703692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header for Goal 1, click the Show Me link. </a:t>
            </a:r>
          </a:p>
          <a:p>
            <a:endParaRPr lang="en-US" dirty="0"/>
          </a:p>
          <a:p>
            <a:r>
              <a:rPr lang="en-US" dirty="0"/>
              <a:t>*Show just a bit of the Google slides and explain that they use a visual approach to learning a skill, for FamilySearch etc.</a:t>
            </a:r>
          </a:p>
        </p:txBody>
      </p:sp>
      <p:sp>
        <p:nvSpPr>
          <p:cNvPr id="4" name="Slide Number Placeholder 3"/>
          <p:cNvSpPr>
            <a:spLocks noGrp="1"/>
          </p:cNvSpPr>
          <p:nvPr>
            <p:ph type="sldNum" sz="quarter" idx="5"/>
          </p:nvPr>
        </p:nvSpPr>
        <p:spPr/>
        <p:txBody>
          <a:bodyPr/>
          <a:lstStyle/>
          <a:p>
            <a:fld id="{B16CDB43-6106-402B-93A0-8DBAC02B70B5}" type="slidenum">
              <a:rPr lang="en-US" smtClean="0"/>
              <a:t>16</a:t>
            </a:fld>
            <a:endParaRPr lang="en-US"/>
          </a:p>
        </p:txBody>
      </p:sp>
    </p:spTree>
    <p:extLst>
      <p:ext uri="{BB962C8B-B14F-4D97-AF65-F5344CB8AC3E}">
        <p14:creationId xmlns:p14="http://schemas.microsoft.com/office/powerpoint/2010/main" val="5931017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In the Home page, explain that the six links on the left side are helpful for those who are new to The Family History Guide, as they represent things that many people would like to learn or do in family history. </a:t>
            </a:r>
          </a:p>
          <a:p>
            <a:endParaRPr lang="en-US" dirty="0"/>
          </a:p>
          <a:p>
            <a:r>
              <a:rPr lang="en-US" dirty="0"/>
              <a:t>* Click the “Learn FamilySearch” to show the links for learning FamilySearch. This can be an alternative for using the menu system, as it puts a lot of links all on one page. Project links are at the top of the page.</a:t>
            </a:r>
          </a:p>
          <a:p>
            <a:endParaRPr lang="en-US" dirty="0"/>
          </a:p>
          <a:p>
            <a:r>
              <a:rPr lang="en-US" dirty="0"/>
              <a:t>* On the Home page, click the “More” link to show additional things that can be done on the site.</a:t>
            </a:r>
          </a:p>
        </p:txBody>
      </p:sp>
      <p:sp>
        <p:nvSpPr>
          <p:cNvPr id="4" name="Slide Number Placeholder 3"/>
          <p:cNvSpPr>
            <a:spLocks noGrp="1"/>
          </p:cNvSpPr>
          <p:nvPr>
            <p:ph type="sldNum" sz="quarter" idx="5"/>
          </p:nvPr>
        </p:nvSpPr>
        <p:spPr/>
        <p:txBody>
          <a:bodyPr/>
          <a:lstStyle/>
          <a:p>
            <a:fld id="{B16CDB43-6106-402B-93A0-8DBAC02B70B5}" type="slidenum">
              <a:rPr lang="en-US" smtClean="0"/>
              <a:t>17</a:t>
            </a:fld>
            <a:endParaRPr lang="en-US"/>
          </a:p>
        </p:txBody>
      </p:sp>
    </p:spTree>
    <p:extLst>
      <p:ext uri="{BB962C8B-B14F-4D97-AF65-F5344CB8AC3E}">
        <p14:creationId xmlns:p14="http://schemas.microsoft.com/office/powerpoint/2010/main" val="9747923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FS Project 2, explain that Goals 1-3 are shared across Partners; others are FamilySearch-specific. </a:t>
            </a:r>
          </a:p>
          <a:p>
            <a:endParaRPr lang="en-US" dirty="0"/>
          </a:p>
          <a:p>
            <a:r>
              <a:rPr lang="en-US" dirty="0"/>
              <a:t>*Show Goal 3: Interviewing and emphasize it is a shared Goal.</a:t>
            </a:r>
          </a:p>
        </p:txBody>
      </p:sp>
      <p:sp>
        <p:nvSpPr>
          <p:cNvPr id="4" name="Slide Number Placeholder 3"/>
          <p:cNvSpPr>
            <a:spLocks noGrp="1"/>
          </p:cNvSpPr>
          <p:nvPr>
            <p:ph type="sldNum" sz="quarter" idx="5"/>
          </p:nvPr>
        </p:nvSpPr>
        <p:spPr/>
        <p:txBody>
          <a:bodyPr/>
          <a:lstStyle/>
          <a:p>
            <a:fld id="{B16CDB43-6106-402B-93A0-8DBAC02B70B5}" type="slidenum">
              <a:rPr lang="en-US" smtClean="0"/>
              <a:t>18</a:t>
            </a:fld>
            <a:endParaRPr lang="en-US"/>
          </a:p>
        </p:txBody>
      </p:sp>
    </p:spTree>
    <p:extLst>
      <p:ext uri="{BB962C8B-B14F-4D97-AF65-F5344CB8AC3E}">
        <p14:creationId xmlns:p14="http://schemas.microsoft.com/office/powerpoint/2010/main" val="12974147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Project 4, hover over Goals 1, 2, and 3 in the header. </a:t>
            </a:r>
          </a:p>
          <a:p>
            <a:endParaRPr lang="en-US" dirty="0"/>
          </a:p>
          <a:p>
            <a:r>
              <a:rPr lang="en-US" dirty="0"/>
              <a:t>These Goals teach fundamental research principles and are identical (shared) among FamilySearch, Ancestry, </a:t>
            </a:r>
            <a:r>
              <a:rPr lang="en-US" dirty="0" err="1"/>
              <a:t>MyHeritage</a:t>
            </a:r>
            <a:r>
              <a:rPr lang="en-US" dirty="0"/>
              <a:t>, and </a:t>
            </a:r>
            <a:r>
              <a:rPr lang="en-US" dirty="0" err="1"/>
              <a:t>Findmypast</a:t>
            </a:r>
            <a:r>
              <a:rPr lang="en-US" dirty="0"/>
              <a:t>.</a:t>
            </a:r>
          </a:p>
          <a:p>
            <a:endParaRPr lang="en-US" dirty="0"/>
          </a:p>
          <a:p>
            <a:r>
              <a:rPr lang="en-US" dirty="0"/>
              <a:t>*Hover over the Search Skills and Solve Problems Goals. These are more intermediate and advanced, and they are also shared.</a:t>
            </a:r>
          </a:p>
          <a:p>
            <a:endParaRPr lang="en-US" dirty="0"/>
          </a:p>
          <a:p>
            <a:r>
              <a:rPr lang="en-US" dirty="0"/>
              <a:t>*Open the Solve Problems Goal and close the Choices so they can all be seen on the screen. Read some of the titles to emphasize what they cover.</a:t>
            </a:r>
          </a:p>
          <a:p>
            <a:endParaRPr lang="en-US" dirty="0"/>
          </a:p>
        </p:txBody>
      </p:sp>
      <p:sp>
        <p:nvSpPr>
          <p:cNvPr id="4" name="Slide Number Placeholder 3"/>
          <p:cNvSpPr>
            <a:spLocks noGrp="1"/>
          </p:cNvSpPr>
          <p:nvPr>
            <p:ph type="sldNum" sz="quarter" idx="5"/>
          </p:nvPr>
        </p:nvSpPr>
        <p:spPr/>
        <p:txBody>
          <a:bodyPr/>
          <a:lstStyle/>
          <a:p>
            <a:fld id="{B16CDB43-6106-402B-93A0-8DBAC02B70B5}" type="slidenum">
              <a:rPr lang="en-US" smtClean="0"/>
              <a:t>19</a:t>
            </a:fld>
            <a:endParaRPr lang="en-US"/>
          </a:p>
        </p:txBody>
      </p:sp>
    </p:spTree>
    <p:extLst>
      <p:ext uri="{BB962C8B-B14F-4D97-AF65-F5344CB8AC3E}">
        <p14:creationId xmlns:p14="http://schemas.microsoft.com/office/powerpoint/2010/main" val="791527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opening the video, mention these things:</a:t>
            </a:r>
          </a:p>
          <a:p>
            <a:endParaRPr lang="en-US" dirty="0"/>
          </a:p>
          <a:p>
            <a:pPr marL="171450" indent="-171450">
              <a:buFont typeface="Arial" panose="020B0604020202020204" pitchFamily="34" charset="0"/>
              <a:buChar char="•"/>
            </a:pPr>
            <a:r>
              <a:rPr lang="en-US" dirty="0"/>
              <a:t>The URL for the site (www.thefhguide.com)</a:t>
            </a:r>
          </a:p>
          <a:p>
            <a:pPr marL="171450" indent="-171450">
              <a:buFont typeface="Arial" panose="020B0604020202020204" pitchFamily="34" charset="0"/>
              <a:buChar char="•"/>
            </a:pPr>
            <a:r>
              <a:rPr lang="en-US" dirty="0"/>
              <a:t>It’s free – no ads or subscriptions</a:t>
            </a:r>
          </a:p>
          <a:p>
            <a:pPr marL="171450" indent="-171450">
              <a:buFont typeface="Arial" panose="020B0604020202020204" pitchFamily="34" charset="0"/>
              <a:buChar char="•"/>
            </a:pPr>
            <a:r>
              <a:rPr lang="en-US" dirty="0"/>
              <a:t>It’s sponsored by The Family History Guide Association, a non-profit organization</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*Open the video and describe what it’s about, but show only a small amount of it.</a:t>
            </a:r>
          </a:p>
        </p:txBody>
      </p:sp>
      <p:sp>
        <p:nvSpPr>
          <p:cNvPr id="4" name="Slide Number Placeholder 3"/>
          <p:cNvSpPr>
            <a:spLocks noGrp="1"/>
          </p:cNvSpPr>
          <p:nvPr>
            <p:ph type="sldNum" sz="quarter" idx="5"/>
          </p:nvPr>
        </p:nvSpPr>
        <p:spPr/>
        <p:txBody>
          <a:bodyPr/>
          <a:lstStyle/>
          <a:p>
            <a:fld id="{B16CDB43-6106-402B-93A0-8DBAC02B70B5}" type="slidenum">
              <a:rPr lang="en-US" smtClean="0"/>
              <a:t>2</a:t>
            </a:fld>
            <a:endParaRPr lang="en-US"/>
          </a:p>
        </p:txBody>
      </p:sp>
    </p:spTree>
    <p:extLst>
      <p:ext uri="{BB962C8B-B14F-4D97-AF65-F5344CB8AC3E}">
        <p14:creationId xmlns:p14="http://schemas.microsoft.com/office/powerpoint/2010/main" val="18635207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header for FamilySearch Project 4, hover over the (FS) Goals. </a:t>
            </a:r>
          </a:p>
          <a:p>
            <a:endParaRPr lang="en-US" dirty="0"/>
          </a:p>
          <a:p>
            <a:r>
              <a:rPr lang="en-US" dirty="0"/>
              <a:t>These have research tools specific to FamilySearch. There are also Partner-specific Goals for Ancestry, </a:t>
            </a:r>
            <a:r>
              <a:rPr lang="en-US" dirty="0" err="1"/>
              <a:t>MyHeritage</a:t>
            </a:r>
            <a:r>
              <a:rPr lang="en-US" dirty="0"/>
              <a:t>, and </a:t>
            </a:r>
            <a:r>
              <a:rPr lang="en-US" dirty="0" err="1"/>
              <a:t>Findmypast</a:t>
            </a:r>
            <a:r>
              <a:rPr lang="en-US" dirty="0"/>
              <a:t>.</a:t>
            </a:r>
          </a:p>
          <a:p>
            <a:endParaRPr lang="en-US" dirty="0"/>
          </a:p>
          <a:p>
            <a:r>
              <a:rPr lang="en-US" dirty="0"/>
              <a:t>*Open Goal 5, close the Choices, and read/describe the titles.</a:t>
            </a:r>
          </a:p>
        </p:txBody>
      </p:sp>
      <p:sp>
        <p:nvSpPr>
          <p:cNvPr id="4" name="Slide Number Placeholder 3"/>
          <p:cNvSpPr>
            <a:spLocks noGrp="1"/>
          </p:cNvSpPr>
          <p:nvPr>
            <p:ph type="sldNum" sz="quarter" idx="5"/>
          </p:nvPr>
        </p:nvSpPr>
        <p:spPr/>
        <p:txBody>
          <a:bodyPr/>
          <a:lstStyle/>
          <a:p>
            <a:fld id="{B16CDB43-6106-402B-93A0-8DBAC02B70B5}" type="slidenum">
              <a:rPr lang="en-US" smtClean="0"/>
              <a:t>20</a:t>
            </a:fld>
            <a:endParaRPr lang="en-US"/>
          </a:p>
        </p:txBody>
      </p:sp>
    </p:spTree>
    <p:extLst>
      <p:ext uri="{BB962C8B-B14F-4D97-AF65-F5344CB8AC3E}">
        <p14:creationId xmlns:p14="http://schemas.microsoft.com/office/powerpoint/2010/main" val="12953658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Project menu, open the Knowledgebase.</a:t>
            </a:r>
          </a:p>
          <a:p>
            <a:endParaRPr lang="en-US" dirty="0"/>
          </a:p>
          <a:p>
            <a:r>
              <a:rPr lang="en-US" dirty="0"/>
              <a:t>*Select a topic in the header list and open it.</a:t>
            </a:r>
          </a:p>
          <a:p>
            <a:endParaRPr lang="en-US" dirty="0"/>
          </a:p>
          <a:p>
            <a:r>
              <a:rPr lang="en-US" dirty="0"/>
              <a:t>*Click one or more links to show the bullet lists.</a:t>
            </a:r>
          </a:p>
          <a:p>
            <a:endParaRPr lang="en-US" dirty="0"/>
          </a:p>
          <a:p>
            <a:r>
              <a:rPr lang="en-US" dirty="0"/>
              <a:t>The bullet items are like “snack-sized” pieces of information to help boost your family history IQ.</a:t>
            </a:r>
          </a:p>
        </p:txBody>
      </p:sp>
      <p:sp>
        <p:nvSpPr>
          <p:cNvPr id="4" name="Slide Number Placeholder 3"/>
          <p:cNvSpPr>
            <a:spLocks noGrp="1"/>
          </p:cNvSpPr>
          <p:nvPr>
            <p:ph type="sldNum" sz="quarter" idx="5"/>
          </p:nvPr>
        </p:nvSpPr>
        <p:spPr/>
        <p:txBody>
          <a:bodyPr/>
          <a:lstStyle/>
          <a:p>
            <a:fld id="{B16CDB43-6106-402B-93A0-8DBAC02B70B5}" type="slidenum">
              <a:rPr lang="en-US" smtClean="0"/>
              <a:t>21</a:t>
            </a:fld>
            <a:endParaRPr lang="en-US"/>
          </a:p>
        </p:txBody>
      </p:sp>
    </p:spTree>
    <p:extLst>
      <p:ext uri="{BB962C8B-B14F-4D97-AF65-F5344CB8AC3E}">
        <p14:creationId xmlns:p14="http://schemas.microsoft.com/office/powerpoint/2010/main" val="13212342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Project menu, open Surname eBooks. These are free eBooks you can view, print, and download.</a:t>
            </a:r>
          </a:p>
          <a:p>
            <a:endParaRPr lang="en-US" dirty="0"/>
          </a:p>
          <a:p>
            <a:r>
              <a:rPr lang="en-US" dirty="0"/>
              <a:t>*Select “Ainsworth” and view the eBook from the Internet Archive. You can flip through a few pages.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16CDB43-6106-402B-93A0-8DBAC02B70B5}" type="slidenum">
              <a:rPr lang="en-US" smtClean="0"/>
              <a:t>22</a:t>
            </a:fld>
            <a:endParaRPr lang="en-US"/>
          </a:p>
        </p:txBody>
      </p:sp>
    </p:spTree>
    <p:extLst>
      <p:ext uri="{BB962C8B-B14F-4D97-AF65-F5344CB8AC3E}">
        <p14:creationId xmlns:p14="http://schemas.microsoft.com/office/powerpoint/2010/main" val="19025273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bottom of the FamilySearch menu, open the Apps for Family Tree and Memories. </a:t>
            </a:r>
          </a:p>
          <a:p>
            <a:endParaRPr lang="en-US" dirty="0"/>
          </a:p>
          <a:p>
            <a:r>
              <a:rPr lang="en-US" dirty="0"/>
              <a:t>*Briefly show one or two Goals.</a:t>
            </a:r>
          </a:p>
        </p:txBody>
      </p:sp>
      <p:sp>
        <p:nvSpPr>
          <p:cNvPr id="4" name="Slide Number Placeholder 3"/>
          <p:cNvSpPr>
            <a:spLocks noGrp="1"/>
          </p:cNvSpPr>
          <p:nvPr>
            <p:ph type="sldNum" sz="quarter" idx="5"/>
          </p:nvPr>
        </p:nvSpPr>
        <p:spPr/>
        <p:txBody>
          <a:bodyPr/>
          <a:lstStyle/>
          <a:p>
            <a:fld id="{B16CDB43-6106-402B-93A0-8DBAC02B70B5}" type="slidenum">
              <a:rPr lang="en-US" smtClean="0"/>
              <a:t>23</a:t>
            </a:fld>
            <a:endParaRPr lang="en-US"/>
          </a:p>
        </p:txBody>
      </p:sp>
    </p:spTree>
    <p:extLst>
      <p:ext uri="{BB962C8B-B14F-4D97-AF65-F5344CB8AC3E}">
        <p14:creationId xmlns:p14="http://schemas.microsoft.com/office/powerpoint/2010/main" val="32372757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Activities menu, open Home. There are over 200 family history activities on the site.</a:t>
            </a:r>
          </a:p>
          <a:p>
            <a:endParaRPr lang="en-US" dirty="0"/>
          </a:p>
          <a:p>
            <a:r>
              <a:rPr lang="en-US" dirty="0"/>
              <a:t>*Open Family Activities, scroll down and describe the first activity.</a:t>
            </a:r>
          </a:p>
          <a:p>
            <a:endParaRPr lang="en-US" dirty="0"/>
          </a:p>
          <a:p>
            <a:r>
              <a:rPr lang="en-US" dirty="0"/>
              <a:t>*Hover over the entries in the header area and describe some of the different types of activities.</a:t>
            </a:r>
          </a:p>
          <a:p>
            <a:endParaRPr lang="en-US" dirty="0"/>
          </a:p>
          <a:p>
            <a:r>
              <a:rPr lang="en-US" dirty="0"/>
              <a:t>*Open the Individuals page and scroll down a bit.</a:t>
            </a:r>
          </a:p>
          <a:p>
            <a:endParaRPr lang="en-US" dirty="0"/>
          </a:p>
          <a:p>
            <a:r>
              <a:rPr lang="en-US" dirty="0"/>
              <a:t>*Open the Youth page and scroll down a bit.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*Open the Kids Corner and scroll down a bit.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*Describe the value of family history activities in bringing families together.</a:t>
            </a:r>
          </a:p>
          <a:p>
            <a:endParaRPr lang="en-US" dirty="0"/>
          </a:p>
        </p:txBody>
      </p:sp>
      <p:sp>
        <p:nvSpPr>
          <p:cNvPr id="4" name="Slide Number Placeholder 3"/>
          <p:cNvSpPr>
            <a:spLocks noGrp="1"/>
          </p:cNvSpPr>
          <p:nvPr>
            <p:ph type="sldNum" sz="quarter" idx="5"/>
          </p:nvPr>
        </p:nvSpPr>
        <p:spPr/>
        <p:txBody>
          <a:bodyPr/>
          <a:lstStyle/>
          <a:p>
            <a:fld id="{B16CDB43-6106-402B-93A0-8DBAC02B70B5}" type="slidenum">
              <a:rPr lang="en-US" smtClean="0"/>
              <a:t>24</a:t>
            </a:fld>
            <a:endParaRPr lang="en-US"/>
          </a:p>
        </p:txBody>
      </p:sp>
    </p:spTree>
    <p:extLst>
      <p:ext uri="{BB962C8B-B14F-4D97-AF65-F5344CB8AC3E}">
        <p14:creationId xmlns:p14="http://schemas.microsoft.com/office/powerpoint/2010/main" val="9883503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Activities menu, open the Activities Index.</a:t>
            </a:r>
          </a:p>
          <a:p>
            <a:endParaRPr lang="en-US" dirty="0"/>
          </a:p>
          <a:p>
            <a:r>
              <a:rPr lang="en-US" dirty="0"/>
              <a:t>This Index is a handy way to find activities quickly and easily.</a:t>
            </a:r>
          </a:p>
          <a:p>
            <a:endParaRPr lang="en-US" dirty="0"/>
          </a:p>
          <a:p>
            <a:r>
              <a:rPr lang="en-US" dirty="0"/>
              <a:t>*Select an entry, such as “Save Memories on Smartphone”. </a:t>
            </a:r>
          </a:p>
        </p:txBody>
      </p:sp>
      <p:sp>
        <p:nvSpPr>
          <p:cNvPr id="4" name="Slide Number Placeholder 3"/>
          <p:cNvSpPr>
            <a:spLocks noGrp="1"/>
          </p:cNvSpPr>
          <p:nvPr>
            <p:ph type="sldNum" sz="quarter" idx="5"/>
          </p:nvPr>
        </p:nvSpPr>
        <p:spPr/>
        <p:txBody>
          <a:bodyPr/>
          <a:lstStyle/>
          <a:p>
            <a:fld id="{B16CDB43-6106-402B-93A0-8DBAC02B70B5}" type="slidenum">
              <a:rPr lang="en-US" smtClean="0"/>
              <a:t>25</a:t>
            </a:fld>
            <a:endParaRPr lang="en-US"/>
          </a:p>
        </p:txBody>
      </p:sp>
    </p:spTree>
    <p:extLst>
      <p:ext uri="{BB962C8B-B14F-4D97-AF65-F5344CB8AC3E}">
        <p14:creationId xmlns:p14="http://schemas.microsoft.com/office/powerpoint/2010/main" val="5634691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Activities menu, select “Planning Sheet.”</a:t>
            </a:r>
          </a:p>
          <a:p>
            <a:endParaRPr lang="en-US" dirty="0"/>
          </a:p>
          <a:p>
            <a:r>
              <a:rPr lang="en-US" dirty="0"/>
              <a:t>This Google sheet can be downloaded and customized by anyone.</a:t>
            </a:r>
          </a:p>
          <a:p>
            <a:endParaRPr lang="en-US" dirty="0"/>
          </a:p>
          <a:p>
            <a:r>
              <a:rPr lang="en-US" dirty="0"/>
              <a:t>*Describe each of the columns and its purpose.</a:t>
            </a:r>
          </a:p>
        </p:txBody>
      </p:sp>
      <p:sp>
        <p:nvSpPr>
          <p:cNvPr id="4" name="Slide Number Placeholder 3"/>
          <p:cNvSpPr>
            <a:spLocks noGrp="1"/>
          </p:cNvSpPr>
          <p:nvPr>
            <p:ph type="sldNum" sz="quarter" idx="5"/>
          </p:nvPr>
        </p:nvSpPr>
        <p:spPr/>
        <p:txBody>
          <a:bodyPr/>
          <a:lstStyle/>
          <a:p>
            <a:fld id="{B16CDB43-6106-402B-93A0-8DBAC02B70B5}" type="slidenum">
              <a:rPr lang="en-US" smtClean="0"/>
              <a:t>26</a:t>
            </a:fld>
            <a:endParaRPr lang="en-US"/>
          </a:p>
        </p:txBody>
      </p:sp>
    </p:spTree>
    <p:extLst>
      <p:ext uri="{BB962C8B-B14F-4D97-AF65-F5344CB8AC3E}">
        <p14:creationId xmlns:p14="http://schemas.microsoft.com/office/powerpoint/2010/main" val="16179271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Youth menu, open the Home entry.</a:t>
            </a:r>
          </a:p>
          <a:p>
            <a:endParaRPr lang="en-US" dirty="0"/>
          </a:p>
          <a:p>
            <a:r>
              <a:rPr lang="en-US" dirty="0"/>
              <a:t>The opening video is all teens explaining their feelings about family history and how The Family History Guide helps.</a:t>
            </a:r>
          </a:p>
          <a:p>
            <a:endParaRPr lang="en-US" dirty="0"/>
          </a:p>
          <a:p>
            <a:r>
              <a:rPr lang="en-US" dirty="0"/>
              <a:t>*Show one or two of the tiles and briefly explain the content.</a:t>
            </a:r>
          </a:p>
        </p:txBody>
      </p:sp>
      <p:sp>
        <p:nvSpPr>
          <p:cNvPr id="4" name="Slide Number Placeholder 3"/>
          <p:cNvSpPr>
            <a:spLocks noGrp="1"/>
          </p:cNvSpPr>
          <p:nvPr>
            <p:ph type="sldNum" sz="quarter" idx="5"/>
          </p:nvPr>
        </p:nvSpPr>
        <p:spPr/>
        <p:txBody>
          <a:bodyPr/>
          <a:lstStyle/>
          <a:p>
            <a:fld id="{B16CDB43-6106-402B-93A0-8DBAC02B70B5}" type="slidenum">
              <a:rPr lang="en-US" smtClean="0"/>
              <a:t>27</a:t>
            </a:fld>
            <a:endParaRPr lang="en-US"/>
          </a:p>
        </p:txBody>
      </p:sp>
    </p:spTree>
    <p:extLst>
      <p:ext uri="{BB962C8B-B14F-4D97-AF65-F5344CB8AC3E}">
        <p14:creationId xmlns:p14="http://schemas.microsoft.com/office/powerpoint/2010/main" val="37483729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Media menu, select Blog. </a:t>
            </a:r>
          </a:p>
          <a:p>
            <a:endParaRPr lang="en-US" dirty="0"/>
          </a:p>
          <a:p>
            <a:r>
              <a:rPr lang="en-US" dirty="0"/>
              <a:t>Three blog articles are published each Monday morning.</a:t>
            </a:r>
          </a:p>
          <a:p>
            <a:endParaRPr lang="en-US" dirty="0"/>
          </a:p>
          <a:p>
            <a:r>
              <a:rPr lang="en-US" dirty="0"/>
              <a:t>*Show the Subscribe feature, the Speaker Icon feature, and the language translation feature (lower right)</a:t>
            </a:r>
          </a:p>
        </p:txBody>
      </p:sp>
      <p:sp>
        <p:nvSpPr>
          <p:cNvPr id="4" name="Slide Number Placeholder 3"/>
          <p:cNvSpPr>
            <a:spLocks noGrp="1"/>
          </p:cNvSpPr>
          <p:nvPr>
            <p:ph type="sldNum" sz="quarter" idx="5"/>
          </p:nvPr>
        </p:nvSpPr>
        <p:spPr/>
        <p:txBody>
          <a:bodyPr/>
          <a:lstStyle/>
          <a:p>
            <a:fld id="{B16CDB43-6106-402B-93A0-8DBAC02B70B5}" type="slidenum">
              <a:rPr lang="en-US" smtClean="0"/>
              <a:t>28</a:t>
            </a:fld>
            <a:endParaRPr lang="en-US"/>
          </a:p>
        </p:txBody>
      </p:sp>
    </p:spTree>
    <p:extLst>
      <p:ext uri="{BB962C8B-B14F-4D97-AF65-F5344CB8AC3E}">
        <p14:creationId xmlns:p14="http://schemas.microsoft.com/office/powerpoint/2010/main" val="22848456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Social Media menu, hover over Facebook, YouTube, Twitter, Pinterest, and Instagram. </a:t>
            </a:r>
          </a:p>
          <a:p>
            <a:endParaRPr lang="en-US" dirty="0"/>
          </a:p>
          <a:p>
            <a:r>
              <a:rPr lang="en-US" dirty="0"/>
              <a:t>People can follow us on each social media platform.</a:t>
            </a:r>
          </a:p>
        </p:txBody>
      </p:sp>
      <p:sp>
        <p:nvSpPr>
          <p:cNvPr id="4" name="Slide Number Placeholder 3"/>
          <p:cNvSpPr>
            <a:spLocks noGrp="1"/>
          </p:cNvSpPr>
          <p:nvPr>
            <p:ph type="sldNum" sz="quarter" idx="5"/>
          </p:nvPr>
        </p:nvSpPr>
        <p:spPr/>
        <p:txBody>
          <a:bodyPr/>
          <a:lstStyle/>
          <a:p>
            <a:fld id="{B16CDB43-6106-402B-93A0-8DBAC02B70B5}" type="slidenum">
              <a:rPr lang="en-US" smtClean="0"/>
              <a:t>29</a:t>
            </a:fld>
            <a:endParaRPr lang="en-US"/>
          </a:p>
        </p:txBody>
      </p:sp>
    </p:spTree>
    <p:extLst>
      <p:ext uri="{BB962C8B-B14F-4D97-AF65-F5344CB8AC3E}">
        <p14:creationId xmlns:p14="http://schemas.microsoft.com/office/powerpoint/2010/main" val="894176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the top menus. You can get to almost any page in The Family History Guide by using the menus.</a:t>
            </a:r>
          </a:p>
          <a:p>
            <a:endParaRPr lang="en-US" dirty="0"/>
          </a:p>
          <a:p>
            <a:r>
              <a:rPr lang="en-US" dirty="0"/>
              <a:t>*Size the browser window down until the top menus disappear. Show how to use the three-line menu that appears, which is used on tablets and phones.</a:t>
            </a:r>
          </a:p>
          <a:p>
            <a:endParaRPr lang="en-US" dirty="0"/>
          </a:p>
          <a:p>
            <a:r>
              <a:rPr lang="en-US" dirty="0"/>
              <a:t>There is no app for The Family History Guide; instead, the site recognizes your device and adjusts the menus accordingly.</a:t>
            </a:r>
          </a:p>
        </p:txBody>
      </p:sp>
      <p:sp>
        <p:nvSpPr>
          <p:cNvPr id="4" name="Slide Number Placeholder 3"/>
          <p:cNvSpPr>
            <a:spLocks noGrp="1"/>
          </p:cNvSpPr>
          <p:nvPr>
            <p:ph type="sldNum" sz="quarter" idx="5"/>
          </p:nvPr>
        </p:nvSpPr>
        <p:spPr/>
        <p:txBody>
          <a:bodyPr/>
          <a:lstStyle/>
          <a:p>
            <a:fld id="{B16CDB43-6106-402B-93A0-8DBAC02B70B5}" type="slidenum">
              <a:rPr lang="en-US" smtClean="0"/>
              <a:t>3</a:t>
            </a:fld>
            <a:endParaRPr lang="en-US"/>
          </a:p>
        </p:txBody>
      </p:sp>
    </p:spTree>
    <p:extLst>
      <p:ext uri="{BB962C8B-B14F-4D97-AF65-F5344CB8AC3E}">
        <p14:creationId xmlns:p14="http://schemas.microsoft.com/office/powerpoint/2010/main" val="36712831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Social Media menu, show Catholic and Protestant resources. </a:t>
            </a:r>
          </a:p>
          <a:p>
            <a:endParaRPr lang="en-US" dirty="0"/>
          </a:p>
          <a:p>
            <a:r>
              <a:rPr lang="en-US" dirty="0"/>
              <a:t>There are also resources for Latter-day Saints, including the Weekly Family History Activities that correlate to the </a:t>
            </a:r>
            <a:r>
              <a:rPr lang="en-US" i="1" dirty="0"/>
              <a:t>Come, Follow Me </a:t>
            </a:r>
            <a:r>
              <a:rPr lang="en-US" dirty="0"/>
              <a:t>study lessons.</a:t>
            </a:r>
          </a:p>
        </p:txBody>
      </p:sp>
      <p:sp>
        <p:nvSpPr>
          <p:cNvPr id="4" name="Slide Number Placeholder 3"/>
          <p:cNvSpPr>
            <a:spLocks noGrp="1"/>
          </p:cNvSpPr>
          <p:nvPr>
            <p:ph type="sldNum" sz="quarter" idx="5"/>
          </p:nvPr>
        </p:nvSpPr>
        <p:spPr/>
        <p:txBody>
          <a:bodyPr/>
          <a:lstStyle/>
          <a:p>
            <a:fld id="{B16CDB43-6106-402B-93A0-8DBAC02B70B5}" type="slidenum">
              <a:rPr lang="en-US" smtClean="0"/>
              <a:t>30</a:t>
            </a:fld>
            <a:endParaRPr lang="en-US"/>
          </a:p>
        </p:txBody>
      </p:sp>
    </p:spTree>
    <p:extLst>
      <p:ext uri="{BB962C8B-B14F-4D97-AF65-F5344CB8AC3E}">
        <p14:creationId xmlns:p14="http://schemas.microsoft.com/office/powerpoint/2010/main" val="24008303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Countries menu and click a region in it, such as British Isles. </a:t>
            </a:r>
          </a:p>
          <a:p>
            <a:endParaRPr lang="en-US" dirty="0"/>
          </a:p>
          <a:p>
            <a:r>
              <a:rPr lang="en-US" dirty="0"/>
              <a:t>*Select a country and briefly show one or two Goals in the country page.</a:t>
            </a:r>
          </a:p>
        </p:txBody>
      </p:sp>
      <p:sp>
        <p:nvSpPr>
          <p:cNvPr id="4" name="Slide Number Placeholder 3"/>
          <p:cNvSpPr>
            <a:spLocks noGrp="1"/>
          </p:cNvSpPr>
          <p:nvPr>
            <p:ph type="sldNum" sz="quarter" idx="5"/>
          </p:nvPr>
        </p:nvSpPr>
        <p:spPr/>
        <p:txBody>
          <a:bodyPr/>
          <a:lstStyle/>
          <a:p>
            <a:fld id="{B16CDB43-6106-402B-93A0-8DBAC02B70B5}" type="slidenum">
              <a:rPr lang="en-US" smtClean="0"/>
              <a:t>31</a:t>
            </a:fld>
            <a:endParaRPr lang="en-US"/>
          </a:p>
        </p:txBody>
      </p:sp>
    </p:spTree>
    <p:extLst>
      <p:ext uri="{BB962C8B-B14F-4D97-AF65-F5344CB8AC3E}">
        <p14:creationId xmlns:p14="http://schemas.microsoft.com/office/powerpoint/2010/main" val="21487487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*Click a country of your choice on the page and show a Goal or two from the top menu.</a:t>
            </a:r>
          </a:p>
        </p:txBody>
      </p:sp>
      <p:sp>
        <p:nvSpPr>
          <p:cNvPr id="4" name="Slide Number Placeholder 3"/>
          <p:cNvSpPr>
            <a:spLocks noGrp="1"/>
          </p:cNvSpPr>
          <p:nvPr>
            <p:ph type="sldNum" sz="quarter" idx="5"/>
          </p:nvPr>
        </p:nvSpPr>
        <p:spPr/>
        <p:txBody>
          <a:bodyPr/>
          <a:lstStyle/>
          <a:p>
            <a:fld id="{B16CDB43-6106-402B-93A0-8DBAC02B70B5}" type="slidenum">
              <a:rPr lang="en-US" smtClean="0"/>
              <a:t>32</a:t>
            </a:fld>
            <a:endParaRPr lang="en-US"/>
          </a:p>
        </p:txBody>
      </p:sp>
    </p:spTree>
    <p:extLst>
      <p:ext uri="{BB962C8B-B14F-4D97-AF65-F5344CB8AC3E}">
        <p14:creationId xmlns:p14="http://schemas.microsoft.com/office/powerpoint/2010/main" val="14399996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All Countries page and scroll down to the More Countries link. These are countries with limited genealogical information.</a:t>
            </a:r>
          </a:p>
          <a:p>
            <a:endParaRPr lang="en-US" dirty="0"/>
          </a:p>
          <a:p>
            <a:r>
              <a:rPr lang="en-US" dirty="0"/>
              <a:t>*Open the link and describe the legend for world regions.</a:t>
            </a:r>
          </a:p>
          <a:p>
            <a:endParaRPr lang="en-US" dirty="0"/>
          </a:p>
          <a:p>
            <a:r>
              <a:rPr lang="en-US" dirty="0"/>
              <a:t>*Open a sample country, such as Aruba, and scroll down a bit. </a:t>
            </a:r>
          </a:p>
        </p:txBody>
      </p:sp>
      <p:sp>
        <p:nvSpPr>
          <p:cNvPr id="4" name="Slide Number Placeholder 3"/>
          <p:cNvSpPr>
            <a:spLocks noGrp="1"/>
          </p:cNvSpPr>
          <p:nvPr>
            <p:ph type="sldNum" sz="quarter" idx="5"/>
          </p:nvPr>
        </p:nvSpPr>
        <p:spPr/>
        <p:txBody>
          <a:bodyPr/>
          <a:lstStyle/>
          <a:p>
            <a:fld id="{B16CDB43-6106-402B-93A0-8DBAC02B70B5}" type="slidenum">
              <a:rPr lang="en-US" smtClean="0"/>
              <a:t>33</a:t>
            </a:fld>
            <a:endParaRPr lang="en-US"/>
          </a:p>
        </p:txBody>
      </p:sp>
    </p:spTree>
    <p:extLst>
      <p:ext uri="{BB962C8B-B14F-4D97-AF65-F5344CB8AC3E}">
        <p14:creationId xmlns:p14="http://schemas.microsoft.com/office/powerpoint/2010/main" val="34299387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bottom of the Countries menu, click Ethnic and read the entries in the sub-menu.</a:t>
            </a:r>
          </a:p>
          <a:p>
            <a:endParaRPr lang="en-US" dirty="0"/>
          </a:p>
          <a:p>
            <a:r>
              <a:rPr lang="en-US" dirty="0"/>
              <a:t>*Choose an ethnic group and visit a couple of Goal pages.</a:t>
            </a:r>
          </a:p>
        </p:txBody>
      </p:sp>
      <p:sp>
        <p:nvSpPr>
          <p:cNvPr id="4" name="Slide Number Placeholder 3"/>
          <p:cNvSpPr>
            <a:spLocks noGrp="1"/>
          </p:cNvSpPr>
          <p:nvPr>
            <p:ph type="sldNum" sz="quarter" idx="5"/>
          </p:nvPr>
        </p:nvSpPr>
        <p:spPr/>
        <p:txBody>
          <a:bodyPr/>
          <a:lstStyle/>
          <a:p>
            <a:fld id="{B16CDB43-6106-402B-93A0-8DBAC02B70B5}" type="slidenum">
              <a:rPr lang="en-US" smtClean="0"/>
              <a:t>34</a:t>
            </a:fld>
            <a:endParaRPr lang="en-US"/>
          </a:p>
        </p:txBody>
      </p:sp>
    </p:spTree>
    <p:extLst>
      <p:ext uri="{BB962C8B-B14F-4D97-AF65-F5344CB8AC3E}">
        <p14:creationId xmlns:p14="http://schemas.microsoft.com/office/powerpoint/2010/main" val="37015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bottom of the Countries menu, select Countries KB. </a:t>
            </a:r>
          </a:p>
          <a:p>
            <a:endParaRPr lang="en-US" dirty="0"/>
          </a:p>
          <a:p>
            <a:r>
              <a:rPr lang="en-US" dirty="0"/>
              <a:t>This is similar to the U.S. / General Knowledgebase, except it’s for country pages.</a:t>
            </a:r>
          </a:p>
          <a:p>
            <a:endParaRPr lang="en-US" dirty="0"/>
          </a:p>
          <a:p>
            <a:r>
              <a:rPr lang="en-US" dirty="0"/>
              <a:t>*Select a country from the list at the top and open a few of the links.</a:t>
            </a:r>
          </a:p>
        </p:txBody>
      </p:sp>
      <p:sp>
        <p:nvSpPr>
          <p:cNvPr id="4" name="Slide Number Placeholder 3"/>
          <p:cNvSpPr>
            <a:spLocks noGrp="1"/>
          </p:cNvSpPr>
          <p:nvPr>
            <p:ph type="sldNum" sz="quarter" idx="5"/>
          </p:nvPr>
        </p:nvSpPr>
        <p:spPr/>
        <p:txBody>
          <a:bodyPr/>
          <a:lstStyle/>
          <a:p>
            <a:fld id="{B16CDB43-6106-402B-93A0-8DBAC02B70B5}" type="slidenum">
              <a:rPr lang="en-US" smtClean="0"/>
              <a:t>35</a:t>
            </a:fld>
            <a:endParaRPr lang="en-US"/>
          </a:p>
        </p:txBody>
      </p:sp>
    </p:spTree>
    <p:extLst>
      <p:ext uri="{BB962C8B-B14F-4D97-AF65-F5344CB8AC3E}">
        <p14:creationId xmlns:p14="http://schemas.microsoft.com/office/powerpoint/2010/main" val="323727574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Countries menu, open the United States page. </a:t>
            </a:r>
          </a:p>
          <a:p>
            <a:endParaRPr lang="en-US" dirty="0"/>
          </a:p>
          <a:p>
            <a:r>
              <a:rPr lang="en-US" dirty="0"/>
              <a:t>This page has so much info that the Goals are divided into sections, A through F.</a:t>
            </a:r>
          </a:p>
          <a:p>
            <a:endParaRPr lang="en-US" dirty="0"/>
          </a:p>
          <a:p>
            <a:r>
              <a:rPr lang="en-US" dirty="0"/>
              <a:t>*Choose one or two Goals to browse through, such as C2: Census by Decade and E2: Military by Conflict. </a:t>
            </a:r>
          </a:p>
        </p:txBody>
      </p:sp>
      <p:sp>
        <p:nvSpPr>
          <p:cNvPr id="4" name="Slide Number Placeholder 3"/>
          <p:cNvSpPr>
            <a:spLocks noGrp="1"/>
          </p:cNvSpPr>
          <p:nvPr>
            <p:ph type="sldNum" sz="quarter" idx="5"/>
          </p:nvPr>
        </p:nvSpPr>
        <p:spPr/>
        <p:txBody>
          <a:bodyPr/>
          <a:lstStyle/>
          <a:p>
            <a:fld id="{B16CDB43-6106-402B-93A0-8DBAC02B70B5}" type="slidenum">
              <a:rPr lang="en-US" smtClean="0"/>
              <a:t>36</a:t>
            </a:fld>
            <a:endParaRPr lang="en-US"/>
          </a:p>
        </p:txBody>
      </p:sp>
    </p:spTree>
    <p:extLst>
      <p:ext uri="{BB962C8B-B14F-4D97-AF65-F5344CB8AC3E}">
        <p14:creationId xmlns:p14="http://schemas.microsoft.com/office/powerpoint/2010/main" val="22062186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U.S. page, links to all 50 states plus D.C. and Puerto Rico are available just below the Statue of Liberty picture.</a:t>
            </a:r>
          </a:p>
          <a:p>
            <a:endParaRPr lang="en-US" dirty="0"/>
          </a:p>
          <a:p>
            <a:r>
              <a:rPr lang="en-US" dirty="0"/>
              <a:t>*Choose a state relevant to the audience and open its page.</a:t>
            </a:r>
          </a:p>
        </p:txBody>
      </p:sp>
      <p:sp>
        <p:nvSpPr>
          <p:cNvPr id="4" name="Slide Number Placeholder 3"/>
          <p:cNvSpPr>
            <a:spLocks noGrp="1"/>
          </p:cNvSpPr>
          <p:nvPr>
            <p:ph type="sldNum" sz="quarter" idx="5"/>
          </p:nvPr>
        </p:nvSpPr>
        <p:spPr/>
        <p:txBody>
          <a:bodyPr/>
          <a:lstStyle/>
          <a:p>
            <a:fld id="{B16CDB43-6106-402B-93A0-8DBAC02B70B5}" type="slidenum">
              <a:rPr lang="en-US" smtClean="0"/>
              <a:t>37</a:t>
            </a:fld>
            <a:endParaRPr lang="en-US"/>
          </a:p>
        </p:txBody>
      </p:sp>
    </p:spTree>
    <p:extLst>
      <p:ext uri="{BB962C8B-B14F-4D97-AF65-F5344CB8AC3E}">
        <p14:creationId xmlns:p14="http://schemas.microsoft.com/office/powerpoint/2010/main" val="181668306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 to the bottom of the current state page to see the county links.</a:t>
            </a:r>
          </a:p>
          <a:p>
            <a:endParaRPr lang="en-US" dirty="0"/>
          </a:p>
          <a:p>
            <a:r>
              <a:rPr lang="en-US" dirty="0"/>
              <a:t>*Explain the legend.</a:t>
            </a:r>
          </a:p>
          <a:p>
            <a:endParaRPr lang="en-US" dirty="0"/>
          </a:p>
          <a:p>
            <a:r>
              <a:rPr lang="en-US" dirty="0"/>
              <a:t>*Choose a county and show the FamilySearch and </a:t>
            </a:r>
            <a:r>
              <a:rPr lang="en-US" dirty="0" err="1"/>
              <a:t>Linkpendium</a:t>
            </a:r>
            <a:r>
              <a:rPr lang="en-US" dirty="0"/>
              <a:t> links.</a:t>
            </a:r>
          </a:p>
        </p:txBody>
      </p:sp>
      <p:sp>
        <p:nvSpPr>
          <p:cNvPr id="4" name="Slide Number Placeholder 3"/>
          <p:cNvSpPr>
            <a:spLocks noGrp="1"/>
          </p:cNvSpPr>
          <p:nvPr>
            <p:ph type="sldNum" sz="quarter" idx="5"/>
          </p:nvPr>
        </p:nvSpPr>
        <p:spPr/>
        <p:txBody>
          <a:bodyPr/>
          <a:lstStyle/>
          <a:p>
            <a:fld id="{B16CDB43-6106-402B-93A0-8DBAC02B70B5}" type="slidenum">
              <a:rPr lang="en-US" smtClean="0"/>
              <a:t>38</a:t>
            </a:fld>
            <a:endParaRPr lang="en-US"/>
          </a:p>
        </p:txBody>
      </p:sp>
    </p:spTree>
    <p:extLst>
      <p:ext uri="{BB962C8B-B14F-4D97-AF65-F5344CB8AC3E}">
        <p14:creationId xmlns:p14="http://schemas.microsoft.com/office/powerpoint/2010/main" val="239450944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current state page, go to Goal 3: Vital Records.</a:t>
            </a:r>
          </a:p>
          <a:p>
            <a:endParaRPr lang="en-US" dirty="0"/>
          </a:p>
          <a:p>
            <a:r>
              <a:rPr lang="en-US" dirty="0"/>
              <a:t>QUIKLinks take you directly to a search screen for record collections, without having to navigate through the Partner website. QUIKLinks are available where the lightning bolt icon is shown.</a:t>
            </a:r>
          </a:p>
          <a:p>
            <a:endParaRPr lang="en-US" dirty="0"/>
          </a:p>
          <a:p>
            <a:r>
              <a:rPr lang="en-US" dirty="0"/>
              <a:t>*Scroll down to the Marriage Choice and demonstrate several of the QUIKLinks. (Show just the search screens; don’t do the actual searches.)</a:t>
            </a:r>
          </a:p>
          <a:p>
            <a:endParaRPr lang="en-US" dirty="0"/>
          </a:p>
          <a:p>
            <a:r>
              <a:rPr lang="en-US" dirty="0"/>
              <a:t>When you read articles or watch videos and learn about the research topic, QUIKLinks help you get started searching for records faster and easier.</a:t>
            </a:r>
          </a:p>
        </p:txBody>
      </p:sp>
      <p:sp>
        <p:nvSpPr>
          <p:cNvPr id="4" name="Slide Number Placeholder 3"/>
          <p:cNvSpPr>
            <a:spLocks noGrp="1"/>
          </p:cNvSpPr>
          <p:nvPr>
            <p:ph type="sldNum" sz="quarter" idx="5"/>
          </p:nvPr>
        </p:nvSpPr>
        <p:spPr/>
        <p:txBody>
          <a:bodyPr/>
          <a:lstStyle/>
          <a:p>
            <a:fld id="{B16CDB43-6106-402B-93A0-8DBAC02B70B5}" type="slidenum">
              <a:rPr lang="en-US" smtClean="0"/>
              <a:t>39</a:t>
            </a:fld>
            <a:endParaRPr lang="en-US"/>
          </a:p>
        </p:txBody>
      </p:sp>
    </p:spTree>
    <p:extLst>
      <p:ext uri="{BB962C8B-B14F-4D97-AF65-F5344CB8AC3E}">
        <p14:creationId xmlns:p14="http://schemas.microsoft.com/office/powerpoint/2010/main" val="2057890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In the Home page, explain that the six links on the left side are helpful for those who are new to The Family History Guide, as they represent things that many people would like to learn or do in family history. </a:t>
            </a:r>
          </a:p>
          <a:p>
            <a:endParaRPr lang="en-US" dirty="0"/>
          </a:p>
          <a:p>
            <a:r>
              <a:rPr lang="en-US" dirty="0"/>
              <a:t>* Click the “Learn about Us” to show a page that introduces The Family History Guide. (The “Learn FamilySearch” link will be demonstrated later.)</a:t>
            </a:r>
          </a:p>
          <a:p>
            <a:endParaRPr lang="en-US" dirty="0"/>
          </a:p>
          <a:p>
            <a:r>
              <a:rPr lang="en-US" dirty="0"/>
              <a:t>* Click the “More” link and note the additional things that can be done on the site.</a:t>
            </a:r>
          </a:p>
        </p:txBody>
      </p:sp>
      <p:sp>
        <p:nvSpPr>
          <p:cNvPr id="4" name="Slide Number Placeholder 3"/>
          <p:cNvSpPr>
            <a:spLocks noGrp="1"/>
          </p:cNvSpPr>
          <p:nvPr>
            <p:ph type="sldNum" sz="quarter" idx="5"/>
          </p:nvPr>
        </p:nvSpPr>
        <p:spPr/>
        <p:txBody>
          <a:bodyPr/>
          <a:lstStyle/>
          <a:p>
            <a:fld id="{B16CDB43-6106-402B-93A0-8DBAC02B70B5}" type="slidenum">
              <a:rPr lang="en-US" smtClean="0"/>
              <a:t>4</a:t>
            </a:fld>
            <a:endParaRPr lang="en-US"/>
          </a:p>
        </p:txBody>
      </p:sp>
    </p:spTree>
    <p:extLst>
      <p:ext uri="{BB962C8B-B14F-4D97-AF65-F5344CB8AC3E}">
        <p14:creationId xmlns:p14="http://schemas.microsoft.com/office/powerpoint/2010/main" val="295537232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England country page and show the list of county links (below the large picture); then select a county page.</a:t>
            </a:r>
          </a:p>
          <a:p>
            <a:endParaRPr lang="en-US" dirty="0"/>
          </a:p>
          <a:p>
            <a:r>
              <a:rPr lang="en-US" dirty="0"/>
              <a:t>*Do the same for a Canadian province.</a:t>
            </a:r>
          </a:p>
          <a:p>
            <a:endParaRPr lang="en-US" dirty="0"/>
          </a:p>
          <a:p>
            <a:r>
              <a:rPr lang="en-US" dirty="0"/>
              <a:t>*Do the same for an Australian state.</a:t>
            </a:r>
          </a:p>
        </p:txBody>
      </p:sp>
      <p:sp>
        <p:nvSpPr>
          <p:cNvPr id="4" name="Slide Number Placeholder 3"/>
          <p:cNvSpPr>
            <a:spLocks noGrp="1"/>
          </p:cNvSpPr>
          <p:nvPr>
            <p:ph type="sldNum" sz="quarter" idx="5"/>
          </p:nvPr>
        </p:nvSpPr>
        <p:spPr/>
        <p:txBody>
          <a:bodyPr/>
          <a:lstStyle/>
          <a:p>
            <a:fld id="{B16CDB43-6106-402B-93A0-8DBAC02B70B5}" type="slidenum">
              <a:rPr lang="en-US" smtClean="0"/>
              <a:t>40</a:t>
            </a:fld>
            <a:endParaRPr lang="en-US"/>
          </a:p>
        </p:txBody>
      </p:sp>
    </p:spTree>
    <p:extLst>
      <p:ext uri="{BB962C8B-B14F-4D97-AF65-F5344CB8AC3E}">
        <p14:creationId xmlns:p14="http://schemas.microsoft.com/office/powerpoint/2010/main" val="312338000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Vault.</a:t>
            </a:r>
          </a:p>
          <a:p>
            <a:endParaRPr lang="en-US" dirty="0"/>
          </a:p>
          <a:p>
            <a:r>
              <a:rPr lang="en-US" dirty="0"/>
              <a:t>The Vault has links to additional articles and videos now included in the main part of The Family History Guide. The extra articles and videos are included in the Vault so the main part is not overloaded with resources.</a:t>
            </a:r>
          </a:p>
          <a:p>
            <a:endParaRPr lang="en-US" dirty="0"/>
          </a:p>
          <a:p>
            <a:r>
              <a:rPr lang="en-US" dirty="0"/>
              <a:t>*Select a Vault category at the top of the page and scroll through the video/article entries.</a:t>
            </a:r>
          </a:p>
          <a:p>
            <a:endParaRPr lang="en-US" dirty="0"/>
          </a:p>
          <a:p>
            <a:r>
              <a:rPr lang="en-US" dirty="0"/>
              <a:t>*Find a Main link and click it to show how the Vault topic connects to the main part of the website.</a:t>
            </a:r>
          </a:p>
          <a:p>
            <a:endParaRPr lang="en-US" dirty="0"/>
          </a:p>
          <a:p>
            <a:r>
              <a:rPr lang="en-US" dirty="0"/>
              <a:t>*Click the Vault link in the main part to return to the Vault.</a:t>
            </a:r>
          </a:p>
        </p:txBody>
      </p:sp>
      <p:sp>
        <p:nvSpPr>
          <p:cNvPr id="4" name="Slide Number Placeholder 3"/>
          <p:cNvSpPr>
            <a:spLocks noGrp="1"/>
          </p:cNvSpPr>
          <p:nvPr>
            <p:ph type="sldNum" sz="quarter" idx="5"/>
          </p:nvPr>
        </p:nvSpPr>
        <p:spPr/>
        <p:txBody>
          <a:bodyPr/>
          <a:lstStyle/>
          <a:p>
            <a:fld id="{B16CDB43-6106-402B-93A0-8DBAC02B70B5}" type="slidenum">
              <a:rPr lang="en-US" smtClean="0"/>
              <a:t>41</a:t>
            </a:fld>
            <a:endParaRPr lang="en-US"/>
          </a:p>
        </p:txBody>
      </p:sp>
    </p:spTree>
    <p:extLst>
      <p:ext uri="{BB962C8B-B14F-4D97-AF65-F5344CB8AC3E}">
        <p14:creationId xmlns:p14="http://schemas.microsoft.com/office/powerpoint/2010/main" val="386764520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Online Tracker is the only part of The Family History Guide that requires a username and password. This is necessary to store your learning information in a secure database.</a:t>
            </a:r>
          </a:p>
          <a:p>
            <a:endParaRPr lang="en-US" dirty="0"/>
          </a:p>
          <a:p>
            <a:r>
              <a:rPr lang="en-US" dirty="0"/>
              <a:t>*Open the Online Tracker.</a:t>
            </a:r>
          </a:p>
          <a:p>
            <a:endParaRPr lang="en-US" dirty="0"/>
          </a:p>
          <a:p>
            <a:r>
              <a:rPr lang="en-US" dirty="0"/>
              <a:t>If you don’t have an account, you first need to click Register and create one.</a:t>
            </a:r>
          </a:p>
          <a:p>
            <a:endParaRPr lang="en-US" dirty="0"/>
          </a:p>
          <a:p>
            <a:r>
              <a:rPr lang="en-US" dirty="0"/>
              <a:t>*Log in with your Online Tracker account.</a:t>
            </a:r>
          </a:p>
          <a:p>
            <a:endParaRPr lang="en-US" dirty="0"/>
          </a:p>
          <a:p>
            <a:r>
              <a:rPr lang="en-US" dirty="0"/>
              <a:t>All the Projects are listed on the main Tracker screen.</a:t>
            </a:r>
          </a:p>
          <a:p>
            <a:endParaRPr lang="en-US" dirty="0"/>
          </a:p>
          <a:p>
            <a:r>
              <a:rPr lang="en-US" dirty="0"/>
              <a:t>*Select FamilySearch Project 1 as an example.</a:t>
            </a:r>
          </a:p>
          <a:p>
            <a:endParaRPr lang="en-US" dirty="0"/>
          </a:p>
          <a:p>
            <a:r>
              <a:rPr lang="en-US" dirty="0"/>
              <a:t>All the Goals and Choices are visible on the left. You can type notes about what you are learning in the Notes section.</a:t>
            </a:r>
          </a:p>
          <a:p>
            <a:endParaRPr lang="en-US" dirty="0"/>
          </a:p>
          <a:p>
            <a:r>
              <a:rPr lang="en-US" dirty="0"/>
              <a:t>*Demonstrate the use of the slider bars.</a:t>
            </a:r>
          </a:p>
          <a:p>
            <a:endParaRPr lang="en-US" dirty="0"/>
          </a:p>
          <a:p>
            <a:r>
              <a:rPr lang="en-US" dirty="0"/>
              <a:t>“Good” and “Proficient” levels are determined by the Exercises back in the Choices for the Project.</a:t>
            </a:r>
          </a:p>
          <a:p>
            <a:endParaRPr lang="en-US" dirty="0"/>
          </a:p>
          <a:p>
            <a:r>
              <a:rPr lang="en-US" dirty="0"/>
              <a:t>All changes are automatically saved, and the “Last Updated” field is set when you refresh the screen.</a:t>
            </a:r>
          </a:p>
        </p:txBody>
      </p:sp>
      <p:sp>
        <p:nvSpPr>
          <p:cNvPr id="4" name="Slide Number Placeholder 3"/>
          <p:cNvSpPr>
            <a:spLocks noGrp="1"/>
          </p:cNvSpPr>
          <p:nvPr>
            <p:ph type="sldNum" sz="quarter" idx="5"/>
          </p:nvPr>
        </p:nvSpPr>
        <p:spPr/>
        <p:txBody>
          <a:bodyPr/>
          <a:lstStyle/>
          <a:p>
            <a:fld id="{B16CDB43-6106-402B-93A0-8DBAC02B70B5}" type="slidenum">
              <a:rPr lang="en-US" smtClean="0"/>
              <a:t>42</a:t>
            </a:fld>
            <a:endParaRPr lang="en-US"/>
          </a:p>
        </p:txBody>
      </p:sp>
    </p:spTree>
    <p:extLst>
      <p:ext uri="{BB962C8B-B14F-4D97-AF65-F5344CB8AC3E}">
        <p14:creationId xmlns:p14="http://schemas.microsoft.com/office/powerpoint/2010/main" val="289837762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Online Tracker, click Stars in the header area.</a:t>
            </a:r>
          </a:p>
          <a:p>
            <a:endParaRPr lang="en-US" dirty="0"/>
          </a:p>
          <a:p>
            <a:r>
              <a:rPr lang="en-US" dirty="0"/>
              <a:t>The Stars report shows a list of all the articles you have read and all the videos you have watched in The Family History Guide.</a:t>
            </a:r>
          </a:p>
          <a:p>
            <a:endParaRPr lang="en-US" dirty="0"/>
          </a:p>
          <a:p>
            <a:r>
              <a:rPr lang="en-US" dirty="0"/>
              <a:t>*Go to FamilySearch Project 1 and mark a star for an article or video.</a:t>
            </a:r>
          </a:p>
          <a:p>
            <a:endParaRPr lang="en-US" dirty="0"/>
          </a:p>
          <a:p>
            <a:r>
              <a:rPr lang="en-US" dirty="0"/>
              <a:t>When you have logged in to the Online Tracker, you can mark stars. They will stay marked until you click the stars again to unmark them. </a:t>
            </a:r>
          </a:p>
        </p:txBody>
      </p:sp>
      <p:sp>
        <p:nvSpPr>
          <p:cNvPr id="4" name="Slide Number Placeholder 3"/>
          <p:cNvSpPr>
            <a:spLocks noGrp="1"/>
          </p:cNvSpPr>
          <p:nvPr>
            <p:ph type="sldNum" sz="quarter" idx="5"/>
          </p:nvPr>
        </p:nvSpPr>
        <p:spPr/>
        <p:txBody>
          <a:bodyPr/>
          <a:lstStyle/>
          <a:p>
            <a:fld id="{B16CDB43-6106-402B-93A0-8DBAC02B70B5}" type="slidenum">
              <a:rPr lang="en-US" smtClean="0"/>
              <a:t>43</a:t>
            </a:fld>
            <a:endParaRPr lang="en-US"/>
          </a:p>
        </p:txBody>
      </p:sp>
    </p:spTree>
    <p:extLst>
      <p:ext uri="{BB962C8B-B14F-4D97-AF65-F5344CB8AC3E}">
        <p14:creationId xmlns:p14="http://schemas.microsoft.com/office/powerpoint/2010/main" val="5447711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If no audience members are interested in doing family history training, you can skip this item.</a:t>
            </a:r>
          </a:p>
          <a:p>
            <a:endParaRPr lang="en-US" dirty="0"/>
          </a:p>
          <a:p>
            <a:r>
              <a:rPr lang="en-US" dirty="0"/>
              <a:t>*In the Trainers menu, click Class Outlines. These are customizable Google Slides files, one slide per file. They have links to the material in The Family History Guide, and speaker notes that can be used in the class presentation. You can prepare classes on a wide variety of topics, using the material in The Family History Guide. You don’t need to prepare separate slide decks and handouts; just teach by showing and explaining the steps, articles, and videos on the site.</a:t>
            </a:r>
          </a:p>
          <a:p>
            <a:endParaRPr lang="en-US" dirty="0"/>
          </a:p>
          <a:p>
            <a:r>
              <a:rPr lang="en-US" dirty="0"/>
              <a:t>*Briefly scroll down to show some of the Class Outlines and open one of them. Pull up on the short horizontal bar at the bottom of the slide, to increase the view of the speaker notes.</a:t>
            </a:r>
          </a:p>
        </p:txBody>
      </p:sp>
      <p:sp>
        <p:nvSpPr>
          <p:cNvPr id="4" name="Slide Number Placeholder 3"/>
          <p:cNvSpPr>
            <a:spLocks noGrp="1"/>
          </p:cNvSpPr>
          <p:nvPr>
            <p:ph type="sldNum" sz="quarter" idx="5"/>
          </p:nvPr>
        </p:nvSpPr>
        <p:spPr/>
        <p:txBody>
          <a:bodyPr/>
          <a:lstStyle/>
          <a:p>
            <a:fld id="{B16CDB43-6106-402B-93A0-8DBAC02B70B5}" type="slidenum">
              <a:rPr lang="en-US" smtClean="0"/>
              <a:t>44</a:t>
            </a:fld>
            <a:endParaRPr lang="en-US"/>
          </a:p>
        </p:txBody>
      </p:sp>
    </p:spTree>
    <p:extLst>
      <p:ext uri="{BB962C8B-B14F-4D97-AF65-F5344CB8AC3E}">
        <p14:creationId xmlns:p14="http://schemas.microsoft.com/office/powerpoint/2010/main" val="52408528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Contact Us link in the Misc. menu and explain its purpose.</a:t>
            </a:r>
          </a:p>
        </p:txBody>
      </p:sp>
      <p:sp>
        <p:nvSpPr>
          <p:cNvPr id="4" name="Slide Number Placeholder 3"/>
          <p:cNvSpPr>
            <a:spLocks noGrp="1"/>
          </p:cNvSpPr>
          <p:nvPr>
            <p:ph type="sldNum" sz="quarter" idx="5"/>
          </p:nvPr>
        </p:nvSpPr>
        <p:spPr/>
        <p:txBody>
          <a:bodyPr/>
          <a:lstStyle/>
          <a:p>
            <a:fld id="{B16CDB43-6106-402B-93A0-8DBAC02B70B5}" type="slidenum">
              <a:rPr lang="en-US" smtClean="0"/>
              <a:t>45</a:t>
            </a:fld>
            <a:endParaRPr lang="en-US"/>
          </a:p>
        </p:txBody>
      </p:sp>
    </p:spTree>
    <p:extLst>
      <p:ext uri="{BB962C8B-B14F-4D97-AF65-F5344CB8AC3E}">
        <p14:creationId xmlns:p14="http://schemas.microsoft.com/office/powerpoint/2010/main" val="312861929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do a brief Q&amp;A session if desired. Unanswered questions can be referred to The Family History Guide website via the Contact Us link.</a:t>
            </a:r>
          </a:p>
        </p:txBody>
      </p:sp>
      <p:sp>
        <p:nvSpPr>
          <p:cNvPr id="4" name="Slide Number Placeholder 3"/>
          <p:cNvSpPr>
            <a:spLocks noGrp="1"/>
          </p:cNvSpPr>
          <p:nvPr>
            <p:ph type="sldNum" sz="quarter" idx="5"/>
          </p:nvPr>
        </p:nvSpPr>
        <p:spPr/>
        <p:txBody>
          <a:bodyPr/>
          <a:lstStyle/>
          <a:p>
            <a:fld id="{B16CDB43-6106-402B-93A0-8DBAC02B70B5}" type="slidenum">
              <a:rPr lang="en-US" smtClean="0"/>
              <a:t>46</a:t>
            </a:fld>
            <a:endParaRPr lang="en-US"/>
          </a:p>
        </p:txBody>
      </p:sp>
    </p:spTree>
    <p:extLst>
      <p:ext uri="{BB962C8B-B14F-4D97-AF65-F5344CB8AC3E}">
        <p14:creationId xmlns:p14="http://schemas.microsoft.com/office/powerpoint/2010/main" val="3607443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On the Home page, click the Beginners link. </a:t>
            </a:r>
          </a:p>
          <a:p>
            <a:endParaRPr lang="en-US" dirty="0"/>
          </a:p>
          <a:p>
            <a:r>
              <a:rPr lang="en-US" dirty="0"/>
              <a:t>* Hover over the menus at the top to show that this approach for beginners uses a very small amount of options.</a:t>
            </a:r>
          </a:p>
          <a:p>
            <a:endParaRPr lang="en-US" dirty="0"/>
          </a:p>
          <a:p>
            <a:r>
              <a:rPr lang="en-US" dirty="0"/>
              <a:t>* In the Versions menu, choose “Return to Full Version” to get back to the regular version of The Family History Guide.</a:t>
            </a:r>
          </a:p>
        </p:txBody>
      </p:sp>
      <p:sp>
        <p:nvSpPr>
          <p:cNvPr id="4" name="Slide Number Placeholder 3"/>
          <p:cNvSpPr>
            <a:spLocks noGrp="1"/>
          </p:cNvSpPr>
          <p:nvPr>
            <p:ph type="sldNum" sz="quarter" idx="5"/>
          </p:nvPr>
        </p:nvSpPr>
        <p:spPr/>
        <p:txBody>
          <a:bodyPr/>
          <a:lstStyle/>
          <a:p>
            <a:fld id="{B16CDB43-6106-402B-93A0-8DBAC02B70B5}" type="slidenum">
              <a:rPr lang="en-US" smtClean="0"/>
              <a:t>5</a:t>
            </a:fld>
            <a:endParaRPr lang="en-US"/>
          </a:p>
        </p:txBody>
      </p:sp>
    </p:spTree>
    <p:extLst>
      <p:ext uri="{BB962C8B-B14F-4D97-AF65-F5344CB8AC3E}">
        <p14:creationId xmlns:p14="http://schemas.microsoft.com/office/powerpoint/2010/main" val="932069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*Click Select Languages and translate the site to another language, and back to English.</a:t>
            </a:r>
          </a:p>
        </p:txBody>
      </p:sp>
      <p:sp>
        <p:nvSpPr>
          <p:cNvPr id="4" name="Slide Number Placeholder 3"/>
          <p:cNvSpPr>
            <a:spLocks noGrp="1"/>
          </p:cNvSpPr>
          <p:nvPr>
            <p:ph type="sldNum" sz="quarter" idx="5"/>
          </p:nvPr>
        </p:nvSpPr>
        <p:spPr/>
        <p:txBody>
          <a:bodyPr/>
          <a:lstStyle/>
          <a:p>
            <a:fld id="{B16CDB43-6106-402B-93A0-8DBAC02B70B5}" type="slidenum">
              <a:rPr lang="en-US" smtClean="0"/>
              <a:t>6</a:t>
            </a:fld>
            <a:endParaRPr lang="en-US"/>
          </a:p>
        </p:txBody>
      </p:sp>
    </p:spTree>
    <p:extLst>
      <p:ext uri="{BB962C8B-B14F-4D97-AF65-F5344CB8AC3E}">
        <p14:creationId xmlns:p14="http://schemas.microsoft.com/office/powerpoint/2010/main" val="2605146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*Click the search icon (magnifying glass) and search for a topic, such as “adoption”.</a:t>
            </a:r>
          </a:p>
          <a:p>
            <a:endParaRPr lang="en-US" dirty="0"/>
          </a:p>
          <a:p>
            <a:r>
              <a:rPr lang="en-US" dirty="0"/>
              <a:t>The search is done inside The Family History Guide website, not across the internet.</a:t>
            </a:r>
          </a:p>
          <a:p>
            <a:endParaRPr lang="en-US" dirty="0"/>
          </a:p>
          <a:p>
            <a:r>
              <a:rPr lang="en-US" dirty="0"/>
              <a:t>* When you are done, close the search topic.</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*Explain that you can return to the Home Page by clicking the logo in the upper left (do that, to demonstrate).</a:t>
            </a:r>
          </a:p>
          <a:p>
            <a:endParaRPr lang="en-US" dirty="0"/>
          </a:p>
        </p:txBody>
      </p:sp>
      <p:sp>
        <p:nvSpPr>
          <p:cNvPr id="4" name="Slide Number Placeholder 3"/>
          <p:cNvSpPr>
            <a:spLocks noGrp="1"/>
          </p:cNvSpPr>
          <p:nvPr>
            <p:ph type="sldNum" sz="quarter" idx="5"/>
          </p:nvPr>
        </p:nvSpPr>
        <p:spPr/>
        <p:txBody>
          <a:bodyPr/>
          <a:lstStyle/>
          <a:p>
            <a:fld id="{B16CDB43-6106-402B-93A0-8DBAC02B70B5}" type="slidenum">
              <a:rPr lang="en-US" smtClean="0"/>
              <a:t>7</a:t>
            </a:fld>
            <a:endParaRPr lang="en-US"/>
          </a:p>
        </p:txBody>
      </p:sp>
    </p:spTree>
    <p:extLst>
      <p:ext uri="{BB962C8B-B14F-4D97-AF65-F5344CB8AC3E}">
        <p14:creationId xmlns:p14="http://schemas.microsoft.com/office/powerpoint/2010/main" val="41680321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“Today’s Tip”. </a:t>
            </a:r>
          </a:p>
          <a:p>
            <a:endParaRPr lang="en-US" dirty="0"/>
          </a:p>
          <a:p>
            <a:r>
              <a:rPr lang="en-US" dirty="0"/>
              <a:t>Tips are added each week, Monday through Friday.</a:t>
            </a:r>
          </a:p>
          <a:p>
            <a:endParaRPr lang="en-US" dirty="0"/>
          </a:p>
          <a:p>
            <a:r>
              <a:rPr lang="en-US" dirty="0"/>
              <a:t>*Click “See All Tips” at the bottom of the tip to view a page with previous entries.</a:t>
            </a:r>
          </a:p>
        </p:txBody>
      </p:sp>
      <p:sp>
        <p:nvSpPr>
          <p:cNvPr id="4" name="Slide Number Placeholder 3"/>
          <p:cNvSpPr>
            <a:spLocks noGrp="1"/>
          </p:cNvSpPr>
          <p:nvPr>
            <p:ph type="sldNum" sz="quarter" idx="5"/>
          </p:nvPr>
        </p:nvSpPr>
        <p:spPr/>
        <p:txBody>
          <a:bodyPr/>
          <a:lstStyle/>
          <a:p>
            <a:fld id="{B16CDB43-6106-402B-93A0-8DBAC02B70B5}" type="slidenum">
              <a:rPr lang="en-US" smtClean="0"/>
              <a:t>8</a:t>
            </a:fld>
            <a:endParaRPr lang="en-US"/>
          </a:p>
        </p:txBody>
      </p:sp>
    </p:spTree>
    <p:extLst>
      <p:ext uri="{BB962C8B-B14F-4D97-AF65-F5344CB8AC3E}">
        <p14:creationId xmlns:p14="http://schemas.microsoft.com/office/powerpoint/2010/main" val="518288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Intro menu, open the FAQs page and then open a few links to demonstrate.</a:t>
            </a:r>
          </a:p>
        </p:txBody>
      </p:sp>
      <p:sp>
        <p:nvSpPr>
          <p:cNvPr id="4" name="Slide Number Placeholder 3"/>
          <p:cNvSpPr>
            <a:spLocks noGrp="1"/>
          </p:cNvSpPr>
          <p:nvPr>
            <p:ph type="sldNum" sz="quarter" idx="5"/>
          </p:nvPr>
        </p:nvSpPr>
        <p:spPr/>
        <p:txBody>
          <a:bodyPr/>
          <a:lstStyle/>
          <a:p>
            <a:fld id="{B16CDB43-6106-402B-93A0-8DBAC02B70B5}" type="slidenum">
              <a:rPr lang="en-US" smtClean="0"/>
              <a:t>9</a:t>
            </a:fld>
            <a:endParaRPr lang="en-US"/>
          </a:p>
        </p:txBody>
      </p:sp>
    </p:spTree>
    <p:extLst>
      <p:ext uri="{BB962C8B-B14F-4D97-AF65-F5344CB8AC3E}">
        <p14:creationId xmlns:p14="http://schemas.microsoft.com/office/powerpoint/2010/main" val="2346760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9" name="Date Placeholder 8">
            <a:extLst>
              <a:ext uri="{FF2B5EF4-FFF2-40B4-BE49-F238E27FC236}">
                <a16:creationId xmlns:a16="http://schemas.microsoft.com/office/drawing/2014/main" id="{B6C38028-7D02-4743-A3BB-3CD8582A3EC9}"/>
              </a:ext>
            </a:extLst>
          </p:cNvPr>
          <p:cNvSpPr>
            <a:spLocks noGrp="1"/>
          </p:cNvSpPr>
          <p:nvPr>
            <p:ph type="dt" sz="half" idx="10"/>
          </p:nvPr>
        </p:nvSpPr>
        <p:spPr/>
        <p:txBody>
          <a:bodyPr/>
          <a:lstStyle/>
          <a:p>
            <a:fld id="{F86AFFCD-965F-4B3B-9181-5445A6E5D9FC}" type="datetime1">
              <a:rPr lang="en-US" smtClean="0"/>
              <a:t>11/12/2023</a:t>
            </a:fld>
            <a:endParaRPr lang="en-US" dirty="0"/>
          </a:p>
        </p:txBody>
      </p:sp>
      <p:sp>
        <p:nvSpPr>
          <p:cNvPr id="10" name="Footer Placeholder 9">
            <a:extLst>
              <a:ext uri="{FF2B5EF4-FFF2-40B4-BE49-F238E27FC236}">
                <a16:creationId xmlns:a16="http://schemas.microsoft.com/office/drawing/2014/main" id="{5DBB04DB-915E-48B6-B7FA-0E57CBD04BE5}"/>
              </a:ext>
            </a:extLst>
          </p:cNvPr>
          <p:cNvSpPr>
            <a:spLocks noGrp="1"/>
          </p:cNvSpPr>
          <p:nvPr>
            <p:ph type="ftr" sz="quarter" idx="11"/>
          </p:nvPr>
        </p:nvSpPr>
        <p:spPr/>
        <p:txBody>
          <a:bodyPr/>
          <a:lstStyle/>
          <a:p>
            <a:r>
              <a:rPr lang="en-US" dirty="0"/>
              <a:t>(c) 2023 - The Family History Guide Association - All rights reserved</a:t>
            </a:r>
          </a:p>
        </p:txBody>
      </p:sp>
      <p:sp>
        <p:nvSpPr>
          <p:cNvPr id="11" name="Slide Number Placeholder 10">
            <a:extLst>
              <a:ext uri="{FF2B5EF4-FFF2-40B4-BE49-F238E27FC236}">
                <a16:creationId xmlns:a16="http://schemas.microsoft.com/office/drawing/2014/main" id="{EE51D395-C885-4153-87C0-D944E3590FFF}"/>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B3DDDB-F3AA-4FEC-81CC-2D2E8E03F4F9}" type="datetime1">
              <a:rPr lang="en-US" smtClean="0"/>
              <a:t>11/12/2023</a:t>
            </a:fld>
            <a:endParaRPr lang="en-US" dirty="0"/>
          </a:p>
        </p:txBody>
      </p:sp>
      <p:sp>
        <p:nvSpPr>
          <p:cNvPr id="8" name="Footer Placeholder 7"/>
          <p:cNvSpPr>
            <a:spLocks noGrp="1"/>
          </p:cNvSpPr>
          <p:nvPr>
            <p:ph type="ftr" sz="quarter" idx="11"/>
          </p:nvPr>
        </p:nvSpPr>
        <p:spPr/>
        <p:txBody>
          <a:bodyPr/>
          <a:lstStyle/>
          <a:p>
            <a:r>
              <a:rPr lang="en-US" dirty="0"/>
              <a:t>(c) 2023 - The Family History Guide Association - All rights reserved</a:t>
            </a:r>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0C6885-176D-4CB9-A88D-11A59ED67D98}" type="datetime1">
              <a:rPr lang="en-US" smtClean="0"/>
              <a:t>11/12/2023</a:t>
            </a:fld>
            <a:endParaRPr lang="en-US" dirty="0"/>
          </a:p>
        </p:txBody>
      </p:sp>
      <p:sp>
        <p:nvSpPr>
          <p:cNvPr id="8" name="Footer Placeholder 7"/>
          <p:cNvSpPr>
            <a:spLocks noGrp="1"/>
          </p:cNvSpPr>
          <p:nvPr>
            <p:ph type="ftr" sz="quarter" idx="11"/>
          </p:nvPr>
        </p:nvSpPr>
        <p:spPr/>
        <p:txBody>
          <a:bodyPr/>
          <a:lstStyle/>
          <a:p>
            <a:r>
              <a:rPr lang="en-US" dirty="0"/>
              <a:t>(c) 2023 - The Family History Guide Association - All rights reserved</a:t>
            </a:r>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80AD45-D91D-4EB4-B547-F1CDCE853C5C}" type="datetime1">
              <a:rPr lang="en-US" smtClean="0"/>
              <a:t>11/12/2023</a:t>
            </a:fld>
            <a:endParaRPr lang="en-US" dirty="0"/>
          </a:p>
        </p:txBody>
      </p:sp>
      <p:sp>
        <p:nvSpPr>
          <p:cNvPr id="5" name="Footer Placeholder 4"/>
          <p:cNvSpPr>
            <a:spLocks noGrp="1"/>
          </p:cNvSpPr>
          <p:nvPr>
            <p:ph type="ftr" sz="quarter" idx="11"/>
          </p:nvPr>
        </p:nvSpPr>
        <p:spPr/>
        <p:txBody>
          <a:bodyPr/>
          <a:lstStyle/>
          <a:p>
            <a:r>
              <a:rPr lang="en-US" dirty="0"/>
              <a:t>(c) 2023 - The Family History Guide Association - All rights reserved</a:t>
            </a:r>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F26FDA-2FD4-487B-A04F-8377C040CB4A}" type="datetime1">
              <a:rPr lang="en-US" smtClean="0"/>
              <a:t>11/12/2023</a:t>
            </a:fld>
            <a:endParaRPr lang="en-US" dirty="0"/>
          </a:p>
        </p:txBody>
      </p:sp>
      <p:sp>
        <p:nvSpPr>
          <p:cNvPr id="5" name="Footer Placeholder 4"/>
          <p:cNvSpPr>
            <a:spLocks noGrp="1"/>
          </p:cNvSpPr>
          <p:nvPr>
            <p:ph type="ftr" sz="quarter" idx="11"/>
          </p:nvPr>
        </p:nvSpPr>
        <p:spPr/>
        <p:txBody>
          <a:bodyPr/>
          <a:lstStyle/>
          <a:p>
            <a:r>
              <a:rPr lang="en-US" dirty="0"/>
              <a:t>(c) 2023 - The Family History Guide Association - All rights reserved</a:t>
            </a:r>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6F9F2559-5E5C-4B25-A9FF-3C7805DAF445}" type="datetime1">
              <a:rPr lang="en-US" smtClean="0"/>
              <a:t>11/12/2023</a:t>
            </a:fld>
            <a:endParaRPr lang="en-US" dirty="0"/>
          </a:p>
        </p:txBody>
      </p:sp>
      <p:sp>
        <p:nvSpPr>
          <p:cNvPr id="9" name="Footer Placeholder 8"/>
          <p:cNvSpPr>
            <a:spLocks noGrp="1"/>
          </p:cNvSpPr>
          <p:nvPr>
            <p:ph type="ftr" sz="quarter" idx="11"/>
          </p:nvPr>
        </p:nvSpPr>
        <p:spPr/>
        <p:txBody>
          <a:bodyPr/>
          <a:lstStyle/>
          <a:p>
            <a:r>
              <a:rPr lang="en-US" dirty="0"/>
              <a:t>(c) 2023 - The Family History Guide Association - All rights reserved</a:t>
            </a:r>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7751D21A-6F71-4161-B58F-F50E872F68FF}" type="datetime1">
              <a:rPr lang="en-US" smtClean="0"/>
              <a:t>11/12/2023</a:t>
            </a:fld>
            <a:endParaRPr lang="en-US" dirty="0"/>
          </a:p>
        </p:txBody>
      </p:sp>
      <p:sp>
        <p:nvSpPr>
          <p:cNvPr id="11" name="Footer Placeholder 10"/>
          <p:cNvSpPr>
            <a:spLocks noGrp="1"/>
          </p:cNvSpPr>
          <p:nvPr>
            <p:ph type="ftr" sz="quarter" idx="11"/>
          </p:nvPr>
        </p:nvSpPr>
        <p:spPr/>
        <p:txBody>
          <a:bodyPr/>
          <a:lstStyle/>
          <a:p>
            <a:r>
              <a:rPr lang="en-US" dirty="0"/>
              <a:t>(c) 2023 - The Family History Guide Association - All rights reserved</a:t>
            </a:r>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A845765B-2CD7-452A-AF04-F007EB1D8F58}" type="datetime1">
              <a:rPr lang="en-US" smtClean="0"/>
              <a:t>11/12/2023</a:t>
            </a:fld>
            <a:endParaRPr lang="en-US" dirty="0"/>
          </a:p>
        </p:txBody>
      </p:sp>
      <p:sp>
        <p:nvSpPr>
          <p:cNvPr id="7" name="Footer Placeholder 6"/>
          <p:cNvSpPr>
            <a:spLocks noGrp="1"/>
          </p:cNvSpPr>
          <p:nvPr>
            <p:ph type="ftr" sz="quarter" idx="11"/>
          </p:nvPr>
        </p:nvSpPr>
        <p:spPr/>
        <p:txBody>
          <a:bodyPr/>
          <a:lstStyle/>
          <a:p>
            <a:r>
              <a:rPr lang="en-US" dirty="0"/>
              <a:t>(c) 2023 - The Family History Guide Association - All rights reserved</a:t>
            </a:r>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B72D5C6-6BC8-4671-8F6E-B98609A774AA}" type="datetime1">
              <a:rPr lang="en-US" smtClean="0"/>
              <a:t>11/12/2023</a:t>
            </a:fld>
            <a:endParaRPr lang="en-US" dirty="0"/>
          </a:p>
        </p:txBody>
      </p:sp>
      <p:sp>
        <p:nvSpPr>
          <p:cNvPr id="6" name="Footer Placeholder 5"/>
          <p:cNvSpPr>
            <a:spLocks noGrp="1"/>
          </p:cNvSpPr>
          <p:nvPr>
            <p:ph type="ftr" sz="quarter" idx="11"/>
          </p:nvPr>
        </p:nvSpPr>
        <p:spPr/>
        <p:txBody>
          <a:bodyPr/>
          <a:lstStyle/>
          <a:p>
            <a:r>
              <a:rPr lang="en-US" dirty="0"/>
              <a:t>(c) 2023 - The Family History Guide Association - All rights reserved</a:t>
            </a:r>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D16246D5-555C-4E4D-B0B0-D0D9B485731D}" type="datetime1">
              <a:rPr lang="en-US" smtClean="0"/>
              <a:t>11/12/2023</a:t>
            </a:fld>
            <a:endParaRPr lang="en-US" dirty="0"/>
          </a:p>
        </p:txBody>
      </p:sp>
      <p:sp>
        <p:nvSpPr>
          <p:cNvPr id="9" name="Footer Placeholder 8"/>
          <p:cNvSpPr>
            <a:spLocks noGrp="1"/>
          </p:cNvSpPr>
          <p:nvPr>
            <p:ph type="ftr" sz="quarter" idx="11"/>
          </p:nvPr>
        </p:nvSpPr>
        <p:spPr/>
        <p:txBody>
          <a:bodyPr/>
          <a:lstStyle/>
          <a:p>
            <a:r>
              <a:rPr lang="en-US" dirty="0"/>
              <a:t>(c) 2023 - The Family History Guide Association - All rights reserved</a:t>
            </a:r>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580EAD8-18A7-4352-B9D8-D9E89C470AC0}" type="datetime1">
              <a:rPr lang="en-US" smtClean="0"/>
              <a:t>11/12/2023</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dirty="0"/>
              <a:t>(c) 2023 - The Family History Guide Association - All rights reserved</a:t>
            </a:r>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F86AFFCD-965F-4B3B-9181-5445A6E5D9FC}" type="datetime1">
              <a:rPr lang="en-US" smtClean="0"/>
              <a:t>11/12/2023</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dirty="0"/>
              <a:t>(c) 2023 - The Family History Guide Association - All rights reserved</a:t>
            </a: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40449" y="1272576"/>
            <a:ext cx="8810368" cy="2952276"/>
          </a:xfrm>
        </p:spPr>
        <p:txBody>
          <a:bodyPr/>
          <a:lstStyle/>
          <a:p>
            <a:pPr algn="ctr"/>
            <a:r>
              <a:rPr lang="en-US" dirty="0"/>
              <a:t>What’s Inside</a:t>
            </a:r>
            <a:br>
              <a:rPr lang="en-US" dirty="0"/>
            </a:br>
            <a:r>
              <a:rPr lang="en-US" dirty="0"/>
              <a:t>The Family History Guide</a:t>
            </a:r>
            <a:br>
              <a:rPr lang="en-US" dirty="0"/>
            </a:br>
            <a:r>
              <a:rPr lang="en-US" sz="2000" dirty="0"/>
              <a:t> </a:t>
            </a:r>
            <a:br>
              <a:rPr lang="en-US" dirty="0"/>
            </a:br>
            <a:r>
              <a:rPr lang="en-US" sz="3600" dirty="0"/>
              <a:t>for &lt;group&gt;, by &lt;name&gt;</a:t>
            </a:r>
            <a:endParaRPr lang="en-US" sz="4000" dirty="0"/>
          </a:p>
        </p:txBody>
      </p:sp>
      <p:sp>
        <p:nvSpPr>
          <p:cNvPr id="3" name="Subtitle 2">
            <a:extLst>
              <a:ext uri="{FF2B5EF4-FFF2-40B4-BE49-F238E27FC236}">
                <a16:creationId xmlns:a16="http://schemas.microsoft.com/office/drawing/2014/main" id="{5F2D5C8F-CC13-4313-97BA-3F224BC14E0E}"/>
              </a:ext>
            </a:extLst>
          </p:cNvPr>
          <p:cNvSpPr>
            <a:spLocks noGrp="1"/>
          </p:cNvSpPr>
          <p:nvPr>
            <p:ph type="subTitle" idx="1"/>
          </p:nvPr>
        </p:nvSpPr>
        <p:spPr>
          <a:xfrm>
            <a:off x="1100015" y="4670246"/>
            <a:ext cx="7315200" cy="523220"/>
          </a:xfrm>
        </p:spPr>
        <p:txBody>
          <a:bodyPr/>
          <a:lstStyle/>
          <a:p>
            <a:pPr algn="ctr"/>
            <a:r>
              <a:rPr lang="en-US" dirty="0"/>
              <a:t>© 2023  The Family History Guide Association</a:t>
            </a:r>
          </a:p>
        </p:txBody>
      </p:sp>
      <p:pic>
        <p:nvPicPr>
          <p:cNvPr id="5" name="Picture 4">
            <a:extLst>
              <a:ext uri="{FF2B5EF4-FFF2-40B4-BE49-F238E27FC236}">
                <a16:creationId xmlns:a16="http://schemas.microsoft.com/office/drawing/2014/main" id="{5EFB0BDB-D3F7-438B-B0CD-2EED7103D388}"/>
              </a:ext>
            </a:extLst>
          </p:cNvPr>
          <p:cNvPicPr>
            <a:picLocks noChangeAspect="1"/>
          </p:cNvPicPr>
          <p:nvPr/>
        </p:nvPicPr>
        <p:blipFill>
          <a:blip r:embed="rId3"/>
          <a:stretch>
            <a:fillRect/>
          </a:stretch>
        </p:blipFill>
        <p:spPr>
          <a:xfrm>
            <a:off x="9335094" y="2633147"/>
            <a:ext cx="2856906" cy="1591705"/>
          </a:xfrm>
          <a:prstGeom prst="rect">
            <a:avLst/>
          </a:prstGeom>
        </p:spPr>
      </p:pic>
      <p:sp>
        <p:nvSpPr>
          <p:cNvPr id="4" name="TextBox 3">
            <a:extLst>
              <a:ext uri="{FF2B5EF4-FFF2-40B4-BE49-F238E27FC236}">
                <a16:creationId xmlns:a16="http://schemas.microsoft.com/office/drawing/2014/main" id="{B0D6CF46-0342-4BE1-8ED9-B8BFD0E09FA3}"/>
              </a:ext>
            </a:extLst>
          </p:cNvPr>
          <p:cNvSpPr txBox="1"/>
          <p:nvPr/>
        </p:nvSpPr>
        <p:spPr>
          <a:xfrm>
            <a:off x="1069847" y="5357837"/>
            <a:ext cx="7880970" cy="307777"/>
          </a:xfrm>
          <a:prstGeom prst="rect">
            <a:avLst/>
          </a:prstGeom>
          <a:noFill/>
        </p:spPr>
        <p:txBody>
          <a:bodyPr wrap="square" rtlCol="0">
            <a:spAutoFit/>
          </a:bodyPr>
          <a:lstStyle/>
          <a:p>
            <a:pPr algn="ctr"/>
            <a:r>
              <a:rPr lang="en-US" sz="1400" dirty="0"/>
              <a:t>NOTE: Do not copy these slides for others or post them online.</a:t>
            </a:r>
          </a:p>
        </p:txBody>
      </p:sp>
      <p:sp>
        <p:nvSpPr>
          <p:cNvPr id="6" name="Subtitle 2">
            <a:extLst>
              <a:ext uri="{FF2B5EF4-FFF2-40B4-BE49-F238E27FC236}">
                <a16:creationId xmlns:a16="http://schemas.microsoft.com/office/drawing/2014/main" id="{3BB84B99-A6DC-463E-907C-01ABCC3CDB04}"/>
              </a:ext>
            </a:extLst>
          </p:cNvPr>
          <p:cNvSpPr txBox="1">
            <a:spLocks/>
          </p:cNvSpPr>
          <p:nvPr/>
        </p:nvSpPr>
        <p:spPr>
          <a:xfrm>
            <a:off x="9366421" y="5043877"/>
            <a:ext cx="2335427" cy="537519"/>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200"/>
              </a:spcBef>
              <a:buClr>
                <a:schemeClr val="accent1"/>
              </a:buClr>
              <a:buFont typeface="Wingdings 2" pitchFamily="18" charset="2"/>
              <a:buNone/>
              <a:defRPr sz="2200" kern="1200" cap="none" spc="0" baseline="0">
                <a:solidFill>
                  <a:schemeClr val="accent1">
                    <a:lumMod val="20000"/>
                    <a:lumOff val="80000"/>
                  </a:schemeClr>
                </a:solidFill>
                <a:latin typeface="+mn-lt"/>
                <a:ea typeface="+mn-ea"/>
                <a:cs typeface="+mn-cs"/>
              </a:defRPr>
            </a:lvl1pPr>
            <a:lvl2pPr marL="4572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2pPr>
            <a:lvl3pPr marL="9144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3pPr>
            <a:lvl4pPr marL="1371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4pPr>
            <a:lvl5pPr marL="18288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5pPr>
            <a:lvl6pPr marL="22860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6pPr>
            <a:lvl7pPr marL="27432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7pPr>
            <a:lvl8pPr marL="32004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8pPr>
            <a:lvl9pPr marL="3657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9pPr>
          </a:lstStyle>
          <a:p>
            <a:pPr algn="ctr"/>
            <a:r>
              <a:rPr lang="en-US" sz="2000" dirty="0">
                <a:solidFill>
                  <a:schemeClr val="tx1"/>
                </a:solidFill>
              </a:rPr>
              <a:t>8/21/2023</a:t>
            </a:r>
          </a:p>
        </p:txBody>
      </p:sp>
    </p:spTree>
    <p:extLst>
      <p:ext uri="{BB962C8B-B14F-4D97-AF65-F5344CB8AC3E}">
        <p14:creationId xmlns:p14="http://schemas.microsoft.com/office/powerpoint/2010/main" val="3664138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Topics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Intro Menu</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2814321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Features Help</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Intro Menu</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3947855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Learning System</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Intro Menu</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060068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674907" cy="2952276"/>
          </a:xfrm>
        </p:spPr>
        <p:txBody>
          <a:bodyPr/>
          <a:lstStyle/>
          <a:p>
            <a:r>
              <a:rPr lang="en-US" dirty="0"/>
              <a:t>LEARNING PATHS</a:t>
            </a:r>
            <a:br>
              <a:rPr lang="en-US" dirty="0"/>
            </a:br>
            <a:br>
              <a:rPr lang="en-US" dirty="0"/>
            </a:br>
            <a:r>
              <a:rPr lang="en-US" dirty="0"/>
              <a:t>Projects &amp; Goals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FS Project 1</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800439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Choice Features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FS Project 1</a:t>
            </a:r>
          </a:p>
          <a:p>
            <a:pPr algn="ctr"/>
            <a:r>
              <a:rPr lang="en-US" sz="2000" dirty="0">
                <a:solidFill>
                  <a:schemeClr val="tx1"/>
                </a:solidFill>
              </a:rPr>
              <a:t>Summaries,  Exercises, Close/Open Choices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2590050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7" y="1298448"/>
            <a:ext cx="7888801" cy="2952276"/>
          </a:xfrm>
        </p:spPr>
        <p:txBody>
          <a:bodyPr/>
          <a:lstStyle/>
          <a:p>
            <a:r>
              <a:rPr lang="en-US" dirty="0"/>
              <a:t>Print Feature</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FS Project 1</a:t>
            </a:r>
          </a:p>
          <a:p>
            <a:pPr algn="ctr"/>
            <a:r>
              <a:rPr lang="en-US" sz="2000" dirty="0">
                <a:solidFill>
                  <a:schemeClr val="tx1"/>
                </a:solidFill>
              </a:rPr>
              <a:t>Header</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092767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Show Me Slides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FS Project 1</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4223655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Learning Tiles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Home Page</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4090479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Photos &amp; Documents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Projects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430856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827727"/>
            <a:ext cx="7982713" cy="2952276"/>
          </a:xfrm>
        </p:spPr>
        <p:txBody>
          <a:bodyPr/>
          <a:lstStyle/>
          <a:p>
            <a:r>
              <a:rPr lang="en-US" dirty="0"/>
              <a:t>Research Projects</a:t>
            </a:r>
            <a:br>
              <a:rPr lang="en-US" dirty="0"/>
            </a:br>
            <a:r>
              <a:rPr lang="en-US" sz="4400" dirty="0"/>
              <a:t>(shared)</a:t>
            </a:r>
            <a:endParaRPr lang="en-US" dirty="0"/>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Projects</a:t>
            </a:r>
          </a:p>
          <a:p>
            <a:pPr algn="ctr"/>
            <a:r>
              <a:rPr lang="en-US" sz="2000" dirty="0">
                <a:solidFill>
                  <a:schemeClr val="tx1"/>
                </a:solidFill>
              </a:rPr>
              <a:t>P4, FS/AC/MH/FMP </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3351330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Overview Video</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Home Page</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3308324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7" y="1298448"/>
            <a:ext cx="8056223" cy="2952276"/>
          </a:xfrm>
        </p:spPr>
        <p:txBody>
          <a:bodyPr/>
          <a:lstStyle/>
          <a:p>
            <a:r>
              <a:rPr lang="en-US" dirty="0"/>
              <a:t>Partner Research Tools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Project 4</a:t>
            </a:r>
          </a:p>
          <a:p>
            <a:pPr algn="ctr"/>
            <a:r>
              <a:rPr lang="en-US" sz="2000" dirty="0">
                <a:solidFill>
                  <a:schemeClr val="tx1"/>
                </a:solidFill>
              </a:rPr>
              <a:t>Partner-specific Goals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735234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7" y="1298448"/>
            <a:ext cx="7904335" cy="2952276"/>
          </a:xfrm>
        </p:spPr>
        <p:txBody>
          <a:bodyPr/>
          <a:lstStyle/>
          <a:p>
            <a:r>
              <a:rPr lang="en-US" dirty="0"/>
              <a:t>Knowledgebase (U.S.)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Projects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22262711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Surname eBooks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Projects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
        <p:nvSpPr>
          <p:cNvPr id="6" name="Subtitle 2">
            <a:extLst>
              <a:ext uri="{FF2B5EF4-FFF2-40B4-BE49-F238E27FC236}">
                <a16:creationId xmlns:a16="http://schemas.microsoft.com/office/drawing/2014/main" id="{9CECBAE3-FB57-427A-AF1F-74EBBAE77701}"/>
              </a:ext>
            </a:extLst>
          </p:cNvPr>
          <p:cNvSpPr txBox="1">
            <a:spLocks/>
          </p:cNvSpPr>
          <p:nvPr/>
        </p:nvSpPr>
        <p:spPr>
          <a:xfrm>
            <a:off x="9366421" y="5043877"/>
            <a:ext cx="2335427" cy="537519"/>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200"/>
              </a:spcBef>
              <a:buClr>
                <a:schemeClr val="accent1"/>
              </a:buClr>
              <a:buFont typeface="Wingdings 2" pitchFamily="18" charset="2"/>
              <a:buNone/>
              <a:defRPr sz="2200" kern="1200" cap="none" spc="0" baseline="0">
                <a:solidFill>
                  <a:schemeClr val="accent1">
                    <a:lumMod val="20000"/>
                    <a:lumOff val="80000"/>
                  </a:schemeClr>
                </a:solidFill>
                <a:latin typeface="+mn-lt"/>
                <a:ea typeface="+mn-ea"/>
                <a:cs typeface="+mn-cs"/>
              </a:defRPr>
            </a:lvl1pPr>
            <a:lvl2pPr marL="4572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2pPr>
            <a:lvl3pPr marL="9144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3pPr>
            <a:lvl4pPr marL="1371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4pPr>
            <a:lvl5pPr marL="18288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5pPr>
            <a:lvl6pPr marL="22860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6pPr>
            <a:lvl7pPr marL="27432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7pPr>
            <a:lvl8pPr marL="32004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8pPr>
            <a:lvl9pPr marL="3657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9pPr>
          </a:lstStyle>
          <a:p>
            <a:pPr algn="ctr"/>
            <a:r>
              <a:rPr lang="en-US" sz="2000" dirty="0">
                <a:solidFill>
                  <a:schemeClr val="tx1"/>
                </a:solidFill>
              </a:rPr>
              <a:t>25: Partner Apps</a:t>
            </a:r>
          </a:p>
        </p:txBody>
      </p:sp>
    </p:spTree>
    <p:extLst>
      <p:ext uri="{BB962C8B-B14F-4D97-AF65-F5344CB8AC3E}">
        <p14:creationId xmlns:p14="http://schemas.microsoft.com/office/powerpoint/2010/main" val="3131417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Partner Apps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Countries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3620221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827727"/>
            <a:ext cx="7740520" cy="2952276"/>
          </a:xfrm>
        </p:spPr>
        <p:txBody>
          <a:bodyPr/>
          <a:lstStyle/>
          <a:p>
            <a:r>
              <a:rPr lang="en-US" dirty="0"/>
              <a:t>ACTIVITIES</a:t>
            </a:r>
            <a:br>
              <a:rPr lang="en-US" dirty="0"/>
            </a:br>
            <a:br>
              <a:rPr lang="en-US" dirty="0"/>
            </a:br>
            <a:r>
              <a:rPr lang="en-US" dirty="0"/>
              <a:t>for Families, Individuals, Youth, and Kids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Activities</a:t>
            </a:r>
          </a:p>
          <a:p>
            <a:pPr algn="ctr"/>
            <a:r>
              <a:rPr lang="en-US" sz="2000" dirty="0">
                <a:solidFill>
                  <a:schemeClr val="tx1"/>
                </a:solidFill>
              </a:rPr>
              <a:t>Family, Individuals, Youth, Kids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
        <p:nvSpPr>
          <p:cNvPr id="6" name="Subtitle 2">
            <a:extLst>
              <a:ext uri="{FF2B5EF4-FFF2-40B4-BE49-F238E27FC236}">
                <a16:creationId xmlns:a16="http://schemas.microsoft.com/office/drawing/2014/main" id="{6445C7B0-8FCD-45EF-AF68-C00770D5D6E2}"/>
              </a:ext>
            </a:extLst>
          </p:cNvPr>
          <p:cNvSpPr txBox="1">
            <a:spLocks/>
          </p:cNvSpPr>
          <p:nvPr/>
        </p:nvSpPr>
        <p:spPr>
          <a:xfrm>
            <a:off x="9366421" y="5043877"/>
            <a:ext cx="2335427" cy="537519"/>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200"/>
              </a:spcBef>
              <a:buClr>
                <a:schemeClr val="accent1"/>
              </a:buClr>
              <a:buFont typeface="Wingdings 2" pitchFamily="18" charset="2"/>
              <a:buNone/>
              <a:defRPr sz="2200" kern="1200" cap="none" spc="0" baseline="0">
                <a:solidFill>
                  <a:schemeClr val="accent1">
                    <a:lumMod val="20000"/>
                    <a:lumOff val="80000"/>
                  </a:schemeClr>
                </a:solidFill>
                <a:latin typeface="+mn-lt"/>
                <a:ea typeface="+mn-ea"/>
                <a:cs typeface="+mn-cs"/>
              </a:defRPr>
            </a:lvl1pPr>
            <a:lvl2pPr marL="4572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2pPr>
            <a:lvl3pPr marL="9144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3pPr>
            <a:lvl4pPr marL="1371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4pPr>
            <a:lvl5pPr marL="18288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5pPr>
            <a:lvl6pPr marL="22860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6pPr>
            <a:lvl7pPr marL="27432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7pPr>
            <a:lvl8pPr marL="32004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8pPr>
            <a:lvl9pPr marL="3657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9pPr>
          </a:lstStyle>
          <a:p>
            <a:pPr algn="ctr"/>
            <a:r>
              <a:rPr lang="en-US" sz="2000" dirty="0">
                <a:solidFill>
                  <a:schemeClr val="tx1"/>
                </a:solidFill>
              </a:rPr>
              <a:t>27: Activities Index</a:t>
            </a:r>
          </a:p>
        </p:txBody>
      </p:sp>
    </p:spTree>
    <p:extLst>
      <p:ext uri="{BB962C8B-B14F-4D97-AF65-F5344CB8AC3E}">
        <p14:creationId xmlns:p14="http://schemas.microsoft.com/office/powerpoint/2010/main" val="4121280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Activities Index</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Activities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41052123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Planning Sheet</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429000"/>
            <a:ext cx="2335427" cy="537519"/>
          </a:xfrm>
        </p:spPr>
        <p:txBody>
          <a:bodyPr>
            <a:normAutofit/>
          </a:bodyPr>
          <a:lstStyle/>
          <a:p>
            <a:pPr algn="ctr"/>
            <a:r>
              <a:rPr lang="en-US" sz="2800" dirty="0">
                <a:solidFill>
                  <a:schemeClr val="tx1"/>
                </a:solidFill>
              </a:rPr>
              <a:t>Activities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40928227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Youth Pages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Activities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20164712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MEDIA</a:t>
            </a:r>
            <a:br>
              <a:rPr lang="en-US" dirty="0"/>
            </a:br>
            <a:br>
              <a:rPr lang="en-US" dirty="0"/>
            </a:br>
            <a:r>
              <a:rPr lang="en-US" dirty="0"/>
              <a:t>Blog Site</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Media</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3065812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Social Media</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Media</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486595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Menus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429000"/>
            <a:ext cx="2335427" cy="537519"/>
          </a:xfrm>
        </p:spPr>
        <p:txBody>
          <a:bodyPr>
            <a:normAutofit/>
          </a:bodyPr>
          <a:lstStyle/>
          <a:p>
            <a:pPr algn="ctr"/>
            <a:r>
              <a:rPr lang="en-US" sz="2800" dirty="0">
                <a:solidFill>
                  <a:schemeClr val="tx1"/>
                </a:solidFill>
              </a:rPr>
              <a:t>Home Page</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22703726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Faiths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Media</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9777039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COUNTRIES</a:t>
            </a:r>
            <a:br>
              <a:rPr lang="en-US" dirty="0"/>
            </a:br>
            <a:br>
              <a:rPr lang="en-US" dirty="0"/>
            </a:br>
            <a:r>
              <a:rPr lang="en-US" dirty="0"/>
              <a:t>Countries Menu</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Countries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33263521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All Countries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Countries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29172206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a:t>More </a:t>
            </a:r>
            <a:r>
              <a:rPr lang="en-US" dirty="0"/>
              <a:t>Countries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Countries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
        <p:nvSpPr>
          <p:cNvPr id="6" name="Subtitle 2">
            <a:extLst>
              <a:ext uri="{FF2B5EF4-FFF2-40B4-BE49-F238E27FC236}">
                <a16:creationId xmlns:a16="http://schemas.microsoft.com/office/drawing/2014/main" id="{B5ACF722-6578-4302-90F6-38D3189F4F49}"/>
              </a:ext>
            </a:extLst>
          </p:cNvPr>
          <p:cNvSpPr txBox="1">
            <a:spLocks/>
          </p:cNvSpPr>
          <p:nvPr/>
        </p:nvSpPr>
        <p:spPr>
          <a:xfrm>
            <a:off x="9366421" y="5043877"/>
            <a:ext cx="2335427" cy="537519"/>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200"/>
              </a:spcBef>
              <a:buClr>
                <a:schemeClr val="accent1"/>
              </a:buClr>
              <a:buFont typeface="Wingdings 2" pitchFamily="18" charset="2"/>
              <a:buNone/>
              <a:defRPr sz="2200" kern="1200" cap="none" spc="0" baseline="0">
                <a:solidFill>
                  <a:schemeClr val="accent1">
                    <a:lumMod val="20000"/>
                    <a:lumOff val="80000"/>
                  </a:schemeClr>
                </a:solidFill>
                <a:latin typeface="+mn-lt"/>
                <a:ea typeface="+mn-ea"/>
                <a:cs typeface="+mn-cs"/>
              </a:defRPr>
            </a:lvl1pPr>
            <a:lvl2pPr marL="4572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2pPr>
            <a:lvl3pPr marL="9144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3pPr>
            <a:lvl4pPr marL="1371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4pPr>
            <a:lvl5pPr marL="18288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5pPr>
            <a:lvl6pPr marL="22860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6pPr>
            <a:lvl7pPr marL="27432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7pPr>
            <a:lvl8pPr marL="32004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8pPr>
            <a:lvl9pPr marL="3657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9pPr>
          </a:lstStyle>
          <a:p>
            <a:pPr algn="ctr"/>
            <a:r>
              <a:rPr lang="en-US" sz="2000" dirty="0">
                <a:solidFill>
                  <a:schemeClr val="tx1"/>
                </a:solidFill>
              </a:rPr>
              <a:t>36: Ethnic Research</a:t>
            </a:r>
          </a:p>
        </p:txBody>
      </p:sp>
    </p:spTree>
    <p:extLst>
      <p:ext uri="{BB962C8B-B14F-4D97-AF65-F5344CB8AC3E}">
        <p14:creationId xmlns:p14="http://schemas.microsoft.com/office/powerpoint/2010/main" val="38899969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Ethnic Research</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Countries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26968088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Countries KB</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Countries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6863450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United States Page</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Countries/U.S.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9421312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U.S. State Pages</a:t>
            </a:r>
            <a:endParaRPr lang="en-US" sz="4400" dirty="0"/>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Countries/U.S./States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4153554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8009984" cy="2952276"/>
          </a:xfrm>
        </p:spPr>
        <p:txBody>
          <a:bodyPr/>
          <a:lstStyle/>
          <a:p>
            <a:r>
              <a:rPr lang="en-US" dirty="0"/>
              <a:t>County Links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Countries/U.S./States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27026812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QUIKLinks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Countries/U.S./States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93367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Getting Started</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Home Page; Left-side links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6093899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490152" y="1298448"/>
            <a:ext cx="8320216" cy="2952276"/>
          </a:xfrm>
        </p:spPr>
        <p:txBody>
          <a:bodyPr/>
          <a:lstStyle/>
          <a:p>
            <a:r>
              <a:rPr lang="en-US" dirty="0"/>
              <a:t>England, Canada, Australia</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Countries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
        <p:nvSpPr>
          <p:cNvPr id="6" name="Subtitle 2">
            <a:extLst>
              <a:ext uri="{FF2B5EF4-FFF2-40B4-BE49-F238E27FC236}">
                <a16:creationId xmlns:a16="http://schemas.microsoft.com/office/drawing/2014/main" id="{EB808747-6AA0-417C-B691-4BB14D07A0AB}"/>
              </a:ext>
            </a:extLst>
          </p:cNvPr>
          <p:cNvSpPr txBox="1">
            <a:spLocks/>
          </p:cNvSpPr>
          <p:nvPr/>
        </p:nvSpPr>
        <p:spPr>
          <a:xfrm>
            <a:off x="9366421" y="5043877"/>
            <a:ext cx="2335427" cy="537519"/>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200"/>
              </a:spcBef>
              <a:buClr>
                <a:schemeClr val="accent1"/>
              </a:buClr>
              <a:buFont typeface="Wingdings 2" pitchFamily="18" charset="2"/>
              <a:buNone/>
              <a:defRPr sz="2200" kern="1200" cap="none" spc="0" baseline="0">
                <a:solidFill>
                  <a:schemeClr val="accent1">
                    <a:lumMod val="20000"/>
                    <a:lumOff val="80000"/>
                  </a:schemeClr>
                </a:solidFill>
                <a:latin typeface="+mn-lt"/>
                <a:ea typeface="+mn-ea"/>
                <a:cs typeface="+mn-cs"/>
              </a:defRPr>
            </a:lvl1pPr>
            <a:lvl2pPr marL="4572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2pPr>
            <a:lvl3pPr marL="9144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3pPr>
            <a:lvl4pPr marL="1371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4pPr>
            <a:lvl5pPr marL="18288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5pPr>
            <a:lvl6pPr marL="22860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6pPr>
            <a:lvl7pPr marL="27432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7pPr>
            <a:lvl8pPr marL="32004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8pPr>
            <a:lvl9pPr marL="3657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9pPr>
          </a:lstStyle>
          <a:p>
            <a:pPr algn="ctr"/>
            <a:r>
              <a:rPr lang="en-US" sz="2000" dirty="0">
                <a:solidFill>
                  <a:schemeClr val="tx1"/>
                </a:solidFill>
              </a:rPr>
              <a:t>46: Vault</a:t>
            </a:r>
          </a:p>
        </p:txBody>
      </p:sp>
    </p:spTree>
    <p:extLst>
      <p:ext uri="{BB962C8B-B14F-4D97-AF65-F5344CB8AC3E}">
        <p14:creationId xmlns:p14="http://schemas.microsoft.com/office/powerpoint/2010/main" val="4155872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7" y="1298448"/>
            <a:ext cx="7949461" cy="2952276"/>
          </a:xfrm>
        </p:spPr>
        <p:txBody>
          <a:bodyPr/>
          <a:lstStyle/>
          <a:p>
            <a:r>
              <a:rPr lang="en-US" dirty="0"/>
              <a:t>Vault</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Vault</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37380359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Online Tracker</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Tracker</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40241301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7" y="1298448"/>
            <a:ext cx="7904335" cy="2952276"/>
          </a:xfrm>
        </p:spPr>
        <p:txBody>
          <a:bodyPr/>
          <a:lstStyle/>
          <a:p>
            <a:r>
              <a:rPr lang="en-US" dirty="0"/>
              <a:t>Resource Stars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Tracker</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21446579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Trainers Menu</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Trainers</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5930895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Contact Us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Misc.</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22570869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827727"/>
            <a:ext cx="7740520" cy="2952276"/>
          </a:xfrm>
        </p:spPr>
        <p:txBody>
          <a:bodyPr/>
          <a:lstStyle/>
          <a:p>
            <a:pPr algn="ctr"/>
            <a:r>
              <a:rPr lang="en-US" dirty="0"/>
              <a:t>Thanks for watching!</a:t>
            </a:r>
            <a:br>
              <a:rPr lang="en-US" dirty="0"/>
            </a:br>
            <a:br>
              <a:rPr lang="en-US" dirty="0"/>
            </a:br>
            <a:r>
              <a:rPr lang="en-US" dirty="0"/>
              <a:t>Q&amp;A is next …</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753663" y="3303865"/>
            <a:ext cx="1699490" cy="946859"/>
          </a:xfrm>
          <a:prstGeom prst="rect">
            <a:avLst/>
          </a:prstGeom>
        </p:spPr>
      </p:pic>
    </p:spTree>
    <p:extLst>
      <p:ext uri="{BB962C8B-B14F-4D97-AF65-F5344CB8AC3E}">
        <p14:creationId xmlns:p14="http://schemas.microsoft.com/office/powerpoint/2010/main" val="3016384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Beginners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Home Page (top)</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4260877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Languages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Home Page</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508339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Search</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Home Page</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3130109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Today’s Tip</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Home Page</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523392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8B23-2039-4D5C-A707-35A02C37043A}"/>
              </a:ext>
            </a:extLst>
          </p:cNvPr>
          <p:cNvSpPr>
            <a:spLocks noGrp="1"/>
          </p:cNvSpPr>
          <p:nvPr>
            <p:ph type="ctrTitle"/>
          </p:nvPr>
        </p:nvSpPr>
        <p:spPr>
          <a:xfrm>
            <a:off x="1069848" y="1298448"/>
            <a:ext cx="7740520" cy="2952276"/>
          </a:xfrm>
        </p:spPr>
        <p:txBody>
          <a:bodyPr/>
          <a:lstStyle/>
          <a:p>
            <a:r>
              <a:rPr lang="en-US" dirty="0"/>
              <a:t>INTRO MENU</a:t>
            </a:r>
            <a:br>
              <a:rPr lang="en-US" dirty="0"/>
            </a:br>
            <a:br>
              <a:rPr lang="en-US" dirty="0"/>
            </a:br>
            <a:r>
              <a:rPr lang="en-US" dirty="0"/>
              <a:t>FAQs</a:t>
            </a:r>
          </a:p>
        </p:txBody>
      </p:sp>
      <p:sp>
        <p:nvSpPr>
          <p:cNvPr id="4" name="TextBox 3">
            <a:extLst>
              <a:ext uri="{FF2B5EF4-FFF2-40B4-BE49-F238E27FC236}">
                <a16:creationId xmlns:a16="http://schemas.microsoft.com/office/drawing/2014/main" id="{8E4CCEB5-7BA1-4BF9-AAA6-0D8861EBD520}"/>
              </a:ext>
            </a:extLst>
          </p:cNvPr>
          <p:cNvSpPr txBox="1"/>
          <p:nvPr/>
        </p:nvSpPr>
        <p:spPr>
          <a:xfrm>
            <a:off x="1069848" y="6277232"/>
            <a:ext cx="5023748" cy="307777"/>
          </a:xfrm>
          <a:prstGeom prst="rect">
            <a:avLst/>
          </a:prstGeom>
          <a:noFill/>
        </p:spPr>
        <p:txBody>
          <a:bodyPr wrap="none" rtlCol="0">
            <a:spAutoFit/>
          </a:bodyPr>
          <a:lstStyle/>
          <a:p>
            <a:r>
              <a:rPr lang="en-US" sz="1400" dirty="0"/>
              <a:t>© 2023 The Family History Guide Association – All rights reserved.</a:t>
            </a:r>
          </a:p>
        </p:txBody>
      </p:sp>
      <p:sp>
        <p:nvSpPr>
          <p:cNvPr id="8" name="Subtitle 2">
            <a:extLst>
              <a:ext uri="{FF2B5EF4-FFF2-40B4-BE49-F238E27FC236}">
                <a16:creationId xmlns:a16="http://schemas.microsoft.com/office/drawing/2014/main" id="{44684690-D059-4359-8EBE-84B59C6FF1FE}"/>
              </a:ext>
            </a:extLst>
          </p:cNvPr>
          <p:cNvSpPr>
            <a:spLocks noGrp="1"/>
          </p:cNvSpPr>
          <p:nvPr>
            <p:ph type="subTitle" idx="1"/>
          </p:nvPr>
        </p:nvSpPr>
        <p:spPr>
          <a:xfrm>
            <a:off x="9366421" y="3552074"/>
            <a:ext cx="2335427" cy="537519"/>
          </a:xfrm>
        </p:spPr>
        <p:txBody>
          <a:bodyPr>
            <a:normAutofit/>
          </a:bodyPr>
          <a:lstStyle/>
          <a:p>
            <a:pPr algn="ctr"/>
            <a:r>
              <a:rPr lang="en-US" sz="2800" dirty="0">
                <a:solidFill>
                  <a:schemeClr val="tx1"/>
                </a:solidFill>
              </a:rPr>
              <a:t>Intro Menu</a:t>
            </a:r>
          </a:p>
        </p:txBody>
      </p:sp>
      <p:pic>
        <p:nvPicPr>
          <p:cNvPr id="9" name="Picture 8">
            <a:extLst>
              <a:ext uri="{FF2B5EF4-FFF2-40B4-BE49-F238E27FC236}">
                <a16:creationId xmlns:a16="http://schemas.microsoft.com/office/drawing/2014/main" id="{597D96D5-8960-46CE-8E50-BA0254E8EC36}"/>
              </a:ext>
            </a:extLst>
          </p:cNvPr>
          <p:cNvPicPr>
            <a:picLocks noChangeAspect="1"/>
          </p:cNvPicPr>
          <p:nvPr/>
        </p:nvPicPr>
        <p:blipFill>
          <a:blip r:embed="rId3"/>
          <a:stretch>
            <a:fillRect/>
          </a:stretch>
        </p:blipFill>
        <p:spPr>
          <a:xfrm>
            <a:off x="9684390" y="1827727"/>
            <a:ext cx="1699490" cy="946859"/>
          </a:xfrm>
          <a:prstGeom prst="rect">
            <a:avLst/>
          </a:prstGeom>
        </p:spPr>
      </p:pic>
    </p:spTree>
    <p:extLst>
      <p:ext uri="{BB962C8B-B14F-4D97-AF65-F5344CB8AC3E}">
        <p14:creationId xmlns:p14="http://schemas.microsoft.com/office/powerpoint/2010/main" val="1421319834"/>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9416</TotalTime>
  <Words>3751</Words>
  <Application>Microsoft Office PowerPoint</Application>
  <PresentationFormat>Widescreen</PresentationFormat>
  <Paragraphs>433</Paragraphs>
  <Slides>46</Slides>
  <Notes>46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Calibri</vt:lpstr>
      <vt:lpstr>Corbel</vt:lpstr>
      <vt:lpstr>Wingdings 2</vt:lpstr>
      <vt:lpstr>Frame</vt:lpstr>
      <vt:lpstr>What’s Inside The Family History Guide   for &lt;group&gt;, by &lt;name&gt;</vt:lpstr>
      <vt:lpstr>Overview Video</vt:lpstr>
      <vt:lpstr>Menus</vt:lpstr>
      <vt:lpstr>Getting Started</vt:lpstr>
      <vt:lpstr>Beginners</vt:lpstr>
      <vt:lpstr>Languages</vt:lpstr>
      <vt:lpstr>Search</vt:lpstr>
      <vt:lpstr>Today’s Tip</vt:lpstr>
      <vt:lpstr>INTRO MENU  FAQs</vt:lpstr>
      <vt:lpstr>Topics</vt:lpstr>
      <vt:lpstr>Features Help</vt:lpstr>
      <vt:lpstr>Learning System</vt:lpstr>
      <vt:lpstr>LEARNING PATHS  Projects &amp; Goals</vt:lpstr>
      <vt:lpstr>Choice Features</vt:lpstr>
      <vt:lpstr>Print Feature</vt:lpstr>
      <vt:lpstr>Show Me Slides</vt:lpstr>
      <vt:lpstr>Learning Tiles</vt:lpstr>
      <vt:lpstr>Photos &amp; Documents</vt:lpstr>
      <vt:lpstr>Research Projects (shared)</vt:lpstr>
      <vt:lpstr>Partner Research Tools</vt:lpstr>
      <vt:lpstr>Knowledgebase (U.S.)</vt:lpstr>
      <vt:lpstr>Surname eBooks</vt:lpstr>
      <vt:lpstr>Partner Apps</vt:lpstr>
      <vt:lpstr>ACTIVITIES  for Families, Individuals, Youth, and Kids</vt:lpstr>
      <vt:lpstr>Activities Index</vt:lpstr>
      <vt:lpstr>Planning Sheet</vt:lpstr>
      <vt:lpstr>Youth Pages</vt:lpstr>
      <vt:lpstr>MEDIA  Blog Site</vt:lpstr>
      <vt:lpstr>Social Media</vt:lpstr>
      <vt:lpstr>Faiths</vt:lpstr>
      <vt:lpstr>COUNTRIES  Countries Menu</vt:lpstr>
      <vt:lpstr>All Countries</vt:lpstr>
      <vt:lpstr>More Countries</vt:lpstr>
      <vt:lpstr>Ethnic Research</vt:lpstr>
      <vt:lpstr>Countries KB</vt:lpstr>
      <vt:lpstr>United States Page</vt:lpstr>
      <vt:lpstr>U.S. State Pages</vt:lpstr>
      <vt:lpstr>County Links</vt:lpstr>
      <vt:lpstr>QUIKLinks</vt:lpstr>
      <vt:lpstr>England, Canada, Australia</vt:lpstr>
      <vt:lpstr>Vault</vt:lpstr>
      <vt:lpstr>Online Tracker</vt:lpstr>
      <vt:lpstr>Resource Stars</vt:lpstr>
      <vt:lpstr>Trainers Menu</vt:lpstr>
      <vt:lpstr>Contact Us</vt:lpstr>
      <vt:lpstr>Thanks for watching!  Q&amp;A is next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 Things to See in  The Family History Guide</dc:title>
  <dc:creator>Bob</dc:creator>
  <cp:lastModifiedBy>Bob</cp:lastModifiedBy>
  <cp:revision>135</cp:revision>
  <dcterms:created xsi:type="dcterms:W3CDTF">2021-04-15T14:52:07Z</dcterms:created>
  <dcterms:modified xsi:type="dcterms:W3CDTF">2023-11-12T16:17:43Z</dcterms:modified>
</cp:coreProperties>
</file>